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96" r:id="rId4"/>
  </p:sldMasterIdLst>
  <p:notesMasterIdLst>
    <p:notesMasterId r:id="rId33"/>
  </p:notesMasterIdLst>
  <p:sldIdLst>
    <p:sldId id="290" r:id="rId5"/>
    <p:sldId id="257" r:id="rId6"/>
    <p:sldId id="323" r:id="rId7"/>
    <p:sldId id="324" r:id="rId8"/>
    <p:sldId id="258" r:id="rId9"/>
    <p:sldId id="269" r:id="rId10"/>
    <p:sldId id="270" r:id="rId11"/>
    <p:sldId id="271" r:id="rId12"/>
    <p:sldId id="495" r:id="rId13"/>
    <p:sldId id="528" r:id="rId14"/>
    <p:sldId id="529" r:id="rId15"/>
    <p:sldId id="533" r:id="rId16"/>
    <p:sldId id="526" r:id="rId17"/>
    <p:sldId id="527" r:id="rId18"/>
    <p:sldId id="530" r:id="rId19"/>
    <p:sldId id="525" r:id="rId20"/>
    <p:sldId id="531" r:id="rId21"/>
    <p:sldId id="532" r:id="rId22"/>
    <p:sldId id="437" r:id="rId23"/>
    <p:sldId id="440" r:id="rId24"/>
    <p:sldId id="441" r:id="rId25"/>
    <p:sldId id="535" r:id="rId26"/>
    <p:sldId id="534" r:id="rId27"/>
    <p:sldId id="496" r:id="rId28"/>
    <p:sldId id="322" r:id="rId29"/>
    <p:sldId id="523" r:id="rId30"/>
    <p:sldId id="289" r:id="rId31"/>
    <p:sldId id="276" r:id="rId3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ACA5FE7-45C2-4443-92D1-03B3F104001F}" type="datetime1">
              <a:rPr lang="en-US" smtClean="0"/>
              <a:t>7/22/2019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94C991-B618-4923-9A50-2B04FACC877F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PENYEGARAN DPL 2019-07-22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0854-A278-462C-933C-98619C07C38A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07884111-2253-4F49-AFFE-074AB37DF9B7}" type="datetime1">
              <a:rPr lang="en-US" smtClean="0"/>
              <a:t>7/22/2019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en-US"/>
              <a:t>PENYEGARAN DPL 2019-07-22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5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93D5-05BC-415D-A0CC-1B9BC9D628DF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76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9586-4927-4579-84B6-542211687083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04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0A4E-8E21-4AC4-9051-9F08762D7070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DA1B-E7A5-419D-85C2-6E2E12706C53}" type="datetime1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6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0065-25AD-430D-B4BB-0BAFE81C8139}" type="datetime1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58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4ED6-C6BF-413F-B58F-2C667B2D5DEB}" type="datetime1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68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6D011DD-C037-4499-8B84-A01863B3D786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PENYEGARAN DPL 2019-07-22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1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A9FC1-32FB-4B13-994E-AF9FC3EF5F58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BFD-88F0-4421-8DE7-884DBEEA0765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29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0DDEB01-28B0-4DC3-9D1B-4DF59F86FD64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892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CF57C-9903-4B49-B2A8-063504D87391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656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rect l="0" t="0" r="0" b="0"/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rect l="0" t="0" r="0" b="0"/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rect l="0" t="0" r="0" b="0"/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rect l="0" t="0" r="0" b="0"/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rect l="0" t="0" r="0" b="0"/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rect l="0" t="0" r="0" b="0"/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rect l="0" t="0" r="0" b="0"/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rect l="0" t="0" r="0" b="0"/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rect l="0" t="0" r="0" b="0"/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rect l="0" t="0" r="0" b="0"/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25C4A058-CBC3-45DE-B41C-27BE04C5455A}" type="datetime1">
              <a:rPr lang="en-US" smtClean="0"/>
              <a:t>7/22/2019</a:t>
            </a:fld>
            <a:endParaRPr lang="en-US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en-US"/>
              <a:t>PENYEGARAN DPL 2019-07-22</a:t>
            </a:r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79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0B4F-60DA-4737-8F57-0D3781841282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39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CB94-05CB-48ED-B219-5F730818CA68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7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F900-E70F-4716-BFEF-172307BD2AE2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86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8354-9A4B-4584-A06B-D813AACFEB4E}" type="datetime1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618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7620-DC37-413A-BB80-89A496FFBEAF}" type="datetime1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55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BFAE-F154-482B-97BA-4DA7CEDEA572}" type="datetime1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3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3A57-9C3E-4269-9307-829FD9589A3F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03C766C-73F0-4E8F-B2B5-8CF3523A5BB1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PENYEGARAN DPL 2019-07-22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26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4F8C-BEFA-4EA7-9AFA-426386B0E5A9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892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25798CE-DD9D-4BA2-8F9E-A685DB06D740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6090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D1F2-47FB-459C-9ABB-F776C450DFB1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455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239184" y="692150"/>
            <a:ext cx="11885083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17" y="549275"/>
            <a:ext cx="12192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44233" y="2492375"/>
            <a:ext cx="7393517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07533" y="620713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D64D019-4A60-4C64-9C75-F1ED1F0620AC}" type="datetime1">
              <a:rPr lang="en-US" smtClean="0"/>
              <a:t>7/22/2019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3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9904D-95BD-4FFE-8D44-C4810F219030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076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33C1-04EC-46B8-9E04-3C9FDAECCD8C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44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6E6F-F1DA-4DE7-86FE-8C6356104BCA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126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1D0C8-833F-4786-869E-03E966DF02DC}" type="datetime1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94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8776-D935-4301-90A9-6B5483324923}" type="datetime1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8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3F10-DAAB-4F2D-9424-2015C9448620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345E-A14A-4C1A-92A1-83BF9EB24638}" type="datetime1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16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A6F094C-908F-47CA-B216-F1D124DFF7F8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KOORD. PPL TGL 18-07-2019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99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647B-08A4-4D7E-83ED-EDC9D2F20D24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991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966DC7-AC27-4D33-92B8-13C2CF550E94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KOORD. PPL TGL 18-07-2019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5073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C074-1D00-4AFB-8FE2-9A6F96924C6A}" type="datetime1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0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480F-3149-4F01-B524-40E0244B0709}" type="datetime1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FA80-9015-49B1-A6B4-D54AF2732411}" type="datetime1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7ED7-60CC-467C-8EFC-DF0A69D57130}" type="datetime1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D18A96-D849-4459-80F0-513D8A77B5D9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7/22/2019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PENYEGARAN DPL 2019-07-22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441C-D9F2-4208-A962-0B7F20DC13C8}" type="datetime1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C612616-F227-4256-9977-20F8E8441C0C}" type="datetime1">
              <a:rPr lang="en-US" smtClean="0"/>
              <a:t>7/22/2019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0AC81516-D871-488A-991F-BB4AC61DE3BB}" type="datetime1">
              <a:rPr lang="en-US" smtClean="0"/>
              <a:t>7/22/2019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en-US"/>
              <a:t>PENYEGARAN DPL 2019-07-22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6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rect l="0" t="0" r="0" b="0"/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rect l="0" t="0" r="0" b="0"/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rect l="0" t="0" r="0" b="0"/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rect l="0" t="0" r="0" b="0"/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rect l="0" t="0" r="0" b="0"/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rect l="0" t="0" r="0" b="0"/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rect l="0" t="0" r="0" b="0"/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rect l="0" t="0" r="0" b="0"/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rect l="0" t="0" r="0" b="0"/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rect l="0" t="0" r="0" b="0"/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E33FF-4A40-4827-99F8-509E17A1946B}" type="datetime1">
              <a:rPr lang="en-US" smtClean="0"/>
              <a:t>7/22/2019</a:t>
            </a:fld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en-US"/>
              <a:t>PENYEGARAN DPL 2019-07-22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718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17" y="333375"/>
            <a:ext cx="12192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3"/>
          <a:srcRect t="1094" r="8122" b="13318"/>
          <a:stretch>
            <a:fillRect/>
          </a:stretch>
        </p:blipFill>
        <p:spPr>
          <a:xfrm>
            <a:off x="7730067" y="4438650"/>
            <a:ext cx="4453467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4983E129-907C-46D9-AFFA-5DBB0F42B138}" type="datetime1">
              <a:rPr lang="en-US" smtClean="0"/>
              <a:t>7/22/2019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9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97EF-4C13-4491-8FDE-4FF3536E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53961"/>
            <a:ext cx="11012130" cy="421310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MATRIKS, DAN SISTEMATIKA LAPORAN</a:t>
            </a:r>
            <a:br>
              <a:rPr lang="en-US" sz="6000" b="1" dirty="0">
                <a:solidFill>
                  <a:srgbClr val="FF0000"/>
                </a:solidFill>
                <a:highlight>
                  <a:srgbClr val="FFFF00"/>
                </a:highlight>
              </a:rPr>
            </a:br>
            <a:r>
              <a:rPr lang="en-US" sz="6000" b="1" dirty="0">
                <a:solidFill>
                  <a:srgbClr val="002060"/>
                </a:solidFill>
              </a:rPr>
              <a:t>PENGENALAN LAPANGAN PERSEKOLAHAN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C301-C522-431C-92F2-30EA0A1E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4802017"/>
            <a:ext cx="11012130" cy="1443208"/>
          </a:xfrm>
          <a:solidFill>
            <a:srgbClr val="002060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3000" b="1" dirty="0">
                <a:solidFill>
                  <a:srgbClr val="FFFF00"/>
                </a:solidFill>
              </a:rPr>
              <a:t>PUSAT PENGEMBANGAN PPL &amp; PKL LPMPP</a:t>
            </a:r>
          </a:p>
          <a:p>
            <a:pPr marL="0" indent="0" algn="ctr">
              <a:buNone/>
            </a:pPr>
            <a:r>
              <a:rPr lang="en-US" sz="3000" b="1" dirty="0">
                <a:solidFill>
                  <a:srgbClr val="FFFF00"/>
                </a:solidFill>
              </a:rPr>
              <a:t>UNIVERSITAS NEGERI YOGYAKARTA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067BD-3539-49F9-A3A9-EFAEBD19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03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B710A-5062-4C28-8A33-E8C4899BD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4597"/>
          </a:xfrm>
        </p:spPr>
        <p:txBody>
          <a:bodyPr/>
          <a:lstStyle/>
          <a:p>
            <a:r>
              <a:rPr lang="en-US" sz="3600" b="1" dirty="0"/>
              <a:t>RAMBU-RAMBU PELAKSANAAN PLP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2332D-65FA-4801-A5F6-6777A10C9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8296"/>
            <a:ext cx="10972800" cy="4817868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3400" b="1" dirty="0" err="1">
                <a:latin typeface="Agency FB" panose="020B0503020202020204" pitchFamily="34" charset="0"/>
              </a:rPr>
              <a:t>Dalam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melaksanakan</a:t>
            </a:r>
            <a:r>
              <a:rPr lang="en-US" sz="3400" b="1" dirty="0">
                <a:latin typeface="Agency FB" panose="020B0503020202020204" pitchFamily="34" charset="0"/>
              </a:rPr>
              <a:t> program </a:t>
            </a:r>
            <a:r>
              <a:rPr lang="en-US" sz="3400" b="1" dirty="0" err="1">
                <a:latin typeface="Agency FB" panose="020B0503020202020204" pitchFamily="34" charset="0"/>
              </a:rPr>
              <a:t>mahasiswa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harus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berusaha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untuk</a:t>
            </a:r>
            <a:r>
              <a:rPr lang="en-US" sz="3400" b="1" dirty="0">
                <a:latin typeface="Agency FB" panose="020B0503020202020204" pitchFamily="34" charset="0"/>
              </a:rPr>
              <a:t>:</a:t>
            </a:r>
          </a:p>
          <a:p>
            <a:pPr lvl="0"/>
            <a:r>
              <a:rPr lang="en-US" sz="3400" b="1" dirty="0" err="1">
                <a:latin typeface="Agency FB" panose="020B0503020202020204" pitchFamily="34" charset="0"/>
              </a:rPr>
              <a:t>menyelesaikan</a:t>
            </a:r>
            <a:r>
              <a:rPr lang="en-US" sz="3400" b="1" dirty="0">
                <a:latin typeface="Agency FB" panose="020B0503020202020204" pitchFamily="34" charset="0"/>
              </a:rPr>
              <a:t> program </a:t>
            </a:r>
            <a:r>
              <a:rPr lang="en-US" sz="3400" b="1" dirty="0" err="1">
                <a:latin typeface="Agency FB" panose="020B0503020202020204" pitchFamily="34" charset="0"/>
              </a:rPr>
              <a:t>tepat</a:t>
            </a:r>
            <a:r>
              <a:rPr lang="en-US" sz="3400" b="1" dirty="0">
                <a:latin typeface="Agency FB" panose="020B0503020202020204" pitchFamily="34" charset="0"/>
              </a:rPr>
              <a:t> pada </a:t>
            </a:r>
            <a:r>
              <a:rPr lang="en-US" sz="3400" b="1" dirty="0" err="1">
                <a:latin typeface="Agency FB" panose="020B0503020202020204" pitchFamily="34" charset="0"/>
              </a:rPr>
              <a:t>waktunya</a:t>
            </a:r>
            <a:r>
              <a:rPr lang="en-US" sz="3400" b="1" dirty="0">
                <a:latin typeface="Agency FB" panose="020B0503020202020204" pitchFamily="34" charset="0"/>
              </a:rPr>
              <a:t>;</a:t>
            </a:r>
          </a:p>
          <a:p>
            <a:pPr lvl="0"/>
            <a:r>
              <a:rPr lang="en-US" sz="3400" b="1" dirty="0" err="1">
                <a:latin typeface="Agency FB" panose="020B0503020202020204" pitchFamily="34" charset="0"/>
              </a:rPr>
              <a:t>menjalin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kerjasama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dengan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teman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sejawat</a:t>
            </a:r>
            <a:r>
              <a:rPr lang="en-US" sz="3400" b="1" dirty="0">
                <a:latin typeface="Agency FB" panose="020B0503020202020204" pitchFamily="34" charset="0"/>
              </a:rPr>
              <a:t>, </a:t>
            </a:r>
            <a:r>
              <a:rPr lang="en-US" sz="3400" b="1" dirty="0" err="1">
                <a:latin typeface="Agency FB" panose="020B0503020202020204" pitchFamily="34" charset="0"/>
              </a:rPr>
              <a:t>menggali</a:t>
            </a:r>
            <a:r>
              <a:rPr lang="en-US" sz="3400" b="1" dirty="0">
                <a:latin typeface="Agency FB" panose="020B0503020202020204" pitchFamily="34" charset="0"/>
              </a:rPr>
              <a:t> dan </a:t>
            </a:r>
            <a:r>
              <a:rPr lang="en-US" sz="3400" b="1" dirty="0" err="1">
                <a:latin typeface="Agency FB" panose="020B0503020202020204" pitchFamily="34" charset="0"/>
              </a:rPr>
              <a:t>mengembangkan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potensi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khalayak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sasaran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untuk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mengatasi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permasalahan</a:t>
            </a:r>
            <a:r>
              <a:rPr lang="en-US" sz="3400" b="1" dirty="0">
                <a:latin typeface="Agency FB" panose="020B0503020202020204" pitchFamily="34" charset="0"/>
              </a:rPr>
              <a:t>;</a:t>
            </a:r>
          </a:p>
          <a:p>
            <a:pPr lvl="0"/>
            <a:r>
              <a:rPr lang="en-US" sz="3400" b="1" dirty="0" err="1">
                <a:latin typeface="Agency FB" panose="020B0503020202020204" pitchFamily="34" charset="0"/>
              </a:rPr>
              <a:t>mencatat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semua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kegiatan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ke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dalam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catatan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harian</a:t>
            </a:r>
            <a:r>
              <a:rPr lang="en-US" sz="3400" b="1" dirty="0">
                <a:latin typeface="Agency FB" panose="020B0503020202020204" pitchFamily="34" charset="0"/>
              </a:rPr>
              <a:t>;</a:t>
            </a:r>
          </a:p>
          <a:p>
            <a:pPr lvl="0"/>
            <a:r>
              <a:rPr lang="en-US" sz="3400" b="1" dirty="0" err="1">
                <a:latin typeface="Agency FB" panose="020B0503020202020204" pitchFamily="34" charset="0"/>
              </a:rPr>
              <a:t>melaksanakan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praktik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mengajar</a:t>
            </a:r>
            <a:r>
              <a:rPr lang="en-US" sz="3400" b="1" dirty="0">
                <a:latin typeface="Agency FB" panose="020B0503020202020204" pitchFamily="34" charset="0"/>
              </a:rPr>
              <a:t> minimal 8 kali </a:t>
            </a:r>
            <a:r>
              <a:rPr lang="en-US" sz="3400" b="1" dirty="0" err="1">
                <a:latin typeface="Agency FB" panose="020B0503020202020204" pitchFamily="34" charset="0"/>
              </a:rPr>
              <a:t>atau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i="1" dirty="0">
                <a:latin typeface="Agency FB" panose="020B0503020202020204" pitchFamily="34" charset="0"/>
              </a:rPr>
              <a:t>team teaching;</a:t>
            </a:r>
            <a:endParaRPr lang="en-US" sz="3400" b="1" dirty="0">
              <a:latin typeface="Agency FB" panose="020B0503020202020204" pitchFamily="34" charset="0"/>
            </a:endParaRPr>
          </a:p>
          <a:p>
            <a:pPr lvl="0"/>
            <a:r>
              <a:rPr lang="en-US" sz="3400" b="1" dirty="0" err="1">
                <a:latin typeface="Agency FB" panose="020B0503020202020204" pitchFamily="34" charset="0"/>
              </a:rPr>
              <a:t>berkonsultasi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dengan</a:t>
            </a:r>
            <a:r>
              <a:rPr lang="en-US" sz="3400" b="1" dirty="0">
                <a:latin typeface="Agency FB" panose="020B0503020202020204" pitchFamily="34" charset="0"/>
              </a:rPr>
              <a:t> </a:t>
            </a:r>
            <a:r>
              <a:rPr lang="en-US" sz="3400" b="1" dirty="0" err="1">
                <a:latin typeface="Agency FB" panose="020B0503020202020204" pitchFamily="34" charset="0"/>
              </a:rPr>
              <a:t>pembimbing</a:t>
            </a:r>
            <a:r>
              <a:rPr lang="en-US" sz="3400" b="1" dirty="0">
                <a:latin typeface="Agency FB" panose="020B0503020202020204" pitchFamily="34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07E8B-F58A-4B29-AC27-6E73C798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7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D73F-2D27-4A7D-A14B-981380980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48826"/>
            <a:ext cx="10972800" cy="4827587"/>
          </a:xfrm>
          <a:ln>
            <a:solidFill>
              <a:srgbClr val="002060"/>
            </a:solidFill>
          </a:ln>
        </p:spPr>
        <p:txBody>
          <a:bodyPr/>
          <a:lstStyle/>
          <a:p>
            <a:pPr lvl="0"/>
            <a:r>
              <a:rPr lang="en-US" dirty="0" err="1">
                <a:latin typeface="Agency FB" panose="020B0503020202020204" pitchFamily="34" charset="0"/>
              </a:rPr>
              <a:t>mempertimbangkan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secara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bijak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bila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proses </a:t>
            </a:r>
            <a:r>
              <a:rPr lang="en-US" dirty="0" err="1">
                <a:latin typeface="Agency FB" panose="020B0503020202020204" pitchFamily="34" charset="0"/>
              </a:rPr>
              <a:t>pelaksanaan</a:t>
            </a:r>
            <a:r>
              <a:rPr lang="en-US" dirty="0">
                <a:latin typeface="Agency FB" panose="020B0503020202020204" pitchFamily="34" charset="0"/>
              </a:rPr>
              <a:t> program </a:t>
            </a:r>
            <a:r>
              <a:rPr lang="en-US" dirty="0" err="1">
                <a:latin typeface="Agency FB" panose="020B0503020202020204" pitchFamily="34" charset="0"/>
              </a:rPr>
              <a:t>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permintaan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id-ID" dirty="0">
                <a:latin typeface="Agency FB" panose="020B0503020202020204" pitchFamily="34" charset="0"/>
              </a:rPr>
              <a:t>guru p</a:t>
            </a:r>
            <a:r>
              <a:rPr lang="en-US" dirty="0">
                <a:latin typeface="Agency FB" panose="020B0503020202020204" pitchFamily="34" charset="0"/>
              </a:rPr>
              <a:t>among</a:t>
            </a:r>
            <a:r>
              <a:rPr lang="id-ID" dirty="0">
                <a:latin typeface="Agency FB" panose="020B0503020202020204" pitchFamily="34" charset="0"/>
              </a:rPr>
              <a:t> atau </a:t>
            </a:r>
            <a:r>
              <a:rPr lang="en-US" dirty="0">
                <a:latin typeface="Agency FB" panose="020B0503020202020204" pitchFamily="34" charset="0"/>
              </a:rPr>
              <a:t>d</a:t>
            </a:r>
            <a:r>
              <a:rPr lang="id-ID" dirty="0">
                <a:latin typeface="Agency FB" panose="020B0503020202020204" pitchFamily="34" charset="0"/>
              </a:rPr>
              <a:t>osen </a:t>
            </a:r>
            <a:r>
              <a:rPr lang="en-US" dirty="0">
                <a:latin typeface="Agency FB" panose="020B0503020202020204" pitchFamily="34" charset="0"/>
              </a:rPr>
              <a:t>p</a:t>
            </a:r>
            <a:r>
              <a:rPr lang="id-ID" dirty="0">
                <a:latin typeface="Agency FB" panose="020B0503020202020204" pitchFamily="34" charset="0"/>
              </a:rPr>
              <a:t>embimbing </a:t>
            </a:r>
            <a:r>
              <a:rPr lang="en-US" dirty="0" err="1">
                <a:latin typeface="Agency FB" panose="020B0503020202020204" pitchFamily="34" charset="0"/>
              </a:rPr>
              <a:t>lapangan</a:t>
            </a:r>
            <a:r>
              <a:rPr lang="en-US" dirty="0">
                <a:latin typeface="Agency FB" panose="020B0503020202020204" pitchFamily="34" charset="0"/>
              </a:rPr>
              <a:t>; </a:t>
            </a:r>
          </a:p>
          <a:p>
            <a:pPr lvl="0"/>
            <a:r>
              <a:rPr lang="en-US" dirty="0" err="1">
                <a:latin typeface="Agency FB" panose="020B0503020202020204" pitchFamily="34" charset="0"/>
              </a:rPr>
              <a:t>mengganti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kegiatan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sudah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diprogramkan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jika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ada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kegiatan</a:t>
            </a:r>
            <a:r>
              <a:rPr lang="en-US" dirty="0">
                <a:latin typeface="Agency FB" panose="020B0503020202020204" pitchFamily="34" charset="0"/>
              </a:rPr>
              <a:t> lain yang </a:t>
            </a:r>
            <a:r>
              <a:rPr lang="en-US" dirty="0" err="1">
                <a:latin typeface="Agency FB" panose="020B0503020202020204" pitchFamily="34" charset="0"/>
              </a:rPr>
              <a:t>datangnya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tidak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terduga</a:t>
            </a:r>
            <a:r>
              <a:rPr lang="en-US" dirty="0">
                <a:latin typeface="Agency FB" panose="020B0503020202020204" pitchFamily="34" charset="0"/>
              </a:rPr>
              <a:t> (</a:t>
            </a:r>
            <a:r>
              <a:rPr lang="en-US" dirty="0" err="1">
                <a:latin typeface="Agency FB" panose="020B0503020202020204" pitchFamily="34" charset="0"/>
              </a:rPr>
              <a:t>bersifat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insidental</a:t>
            </a:r>
            <a:r>
              <a:rPr lang="en-US" dirty="0">
                <a:latin typeface="Agency FB" panose="020B0503020202020204" pitchFamily="34" charset="0"/>
              </a:rPr>
              <a:t>) yang </a:t>
            </a:r>
            <a:r>
              <a:rPr lang="en-US" dirty="0" err="1">
                <a:latin typeface="Agency FB" panose="020B0503020202020204" pitchFamily="34" charset="0"/>
              </a:rPr>
              <a:t>waktunya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bersamaan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kegiatan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terprogram</a:t>
            </a:r>
            <a:r>
              <a:rPr lang="en-US" dirty="0">
                <a:latin typeface="Agency FB" panose="020B0503020202020204" pitchFamily="34" charset="0"/>
              </a:rPr>
              <a:t>. </a:t>
            </a:r>
            <a:r>
              <a:rPr lang="id-ID" dirty="0">
                <a:latin typeface="Agency FB" panose="020B0503020202020204" pitchFamily="34" charset="0"/>
              </a:rPr>
              <a:t>A</a:t>
            </a:r>
            <a:r>
              <a:rPr lang="en-US" dirty="0" err="1">
                <a:latin typeface="Agency FB" panose="020B0503020202020204" pitchFamily="34" charset="0"/>
              </a:rPr>
              <a:t>pabila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terjadi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hal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demikian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maka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mahasiswa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perlu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melaporkan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secara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tertulis</a:t>
            </a:r>
            <a:r>
              <a:rPr lang="en-US" dirty="0">
                <a:latin typeface="Agency FB" panose="020B0503020202020204" pitchFamily="34" charset="0"/>
              </a:rPr>
              <a:t>;</a:t>
            </a:r>
          </a:p>
          <a:p>
            <a:pPr lvl="0"/>
            <a:r>
              <a:rPr lang="en-US" dirty="0" err="1">
                <a:latin typeface="Agency FB" panose="020B0503020202020204" pitchFamily="34" charset="0"/>
              </a:rPr>
              <a:t>melakukan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refleksi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terhadap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unjuk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kerja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dilakukan</a:t>
            </a:r>
            <a:r>
              <a:rPr lang="en-US" dirty="0">
                <a:latin typeface="Agency FB" panose="020B0503020202020204" pitchFamily="34" charset="0"/>
              </a:rPr>
              <a:t>;</a:t>
            </a:r>
          </a:p>
          <a:p>
            <a:r>
              <a:rPr lang="en-US" dirty="0" err="1">
                <a:latin typeface="Agency FB" panose="020B0503020202020204" pitchFamily="34" charset="0"/>
              </a:rPr>
              <a:t>dalam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pelaksanaan</a:t>
            </a:r>
            <a:r>
              <a:rPr lang="en-US" dirty="0">
                <a:latin typeface="Agency FB" panose="020B0503020202020204" pitchFamily="34" charset="0"/>
              </a:rPr>
              <a:t> PLP, </a:t>
            </a:r>
            <a:r>
              <a:rPr lang="en-US" dirty="0" err="1">
                <a:latin typeface="Agency FB" panose="020B0503020202020204" pitchFamily="34" charset="0"/>
              </a:rPr>
              <a:t>setiap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mahasiswa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harus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membuat</a:t>
            </a:r>
            <a:r>
              <a:rPr lang="en-US" dirty="0">
                <a:latin typeface="Agency FB" panose="020B0503020202020204" pitchFamily="34" charset="0"/>
              </a:rPr>
              <a:t> dan </a:t>
            </a:r>
            <a:r>
              <a:rPr lang="en-US" dirty="0" err="1">
                <a:latin typeface="Agency FB" panose="020B0503020202020204" pitchFamily="34" charset="0"/>
              </a:rPr>
              <a:t>mengisi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semua</a:t>
            </a:r>
            <a:r>
              <a:rPr lang="en-US" dirty="0">
                <a:latin typeface="Agency FB" panose="020B0503020202020204" pitchFamily="34" charset="0"/>
              </a:rPr>
              <a:t> format yang </a:t>
            </a:r>
            <a:r>
              <a:rPr lang="en-US" dirty="0" err="1">
                <a:latin typeface="Agency FB" panose="020B0503020202020204" pitchFamily="34" charset="0"/>
              </a:rPr>
              <a:t>telah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ditentukan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dengan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cermat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tepat</a:t>
            </a:r>
            <a:r>
              <a:rPr lang="en-US" dirty="0">
                <a:latin typeface="Agency FB" panose="020B0503020202020204" pitchFamily="34" charset="0"/>
              </a:rPr>
              <a:t>, dan </a:t>
            </a:r>
            <a:r>
              <a:rPr lang="en-US" dirty="0" err="1">
                <a:latin typeface="Agency FB" panose="020B0503020202020204" pitchFamily="34" charset="0"/>
              </a:rPr>
              <a:t>objektif</a:t>
            </a:r>
            <a:r>
              <a:rPr lang="en-US" dirty="0">
                <a:latin typeface="Agency FB" panose="020B0503020202020204" pitchFamily="34" charset="0"/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1EF5C-4B56-4F05-9A57-2D30F92F7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BAEE83-CD7E-42E4-A12B-9DD0D30F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05376"/>
          </a:xfrm>
          <a:solidFill>
            <a:srgbClr val="FFFF00"/>
          </a:solidFill>
        </p:spPr>
        <p:txBody>
          <a:bodyPr/>
          <a:lstStyle/>
          <a:p>
            <a:r>
              <a:rPr lang="en-US" sz="3600" b="1" dirty="0"/>
              <a:t>RAMBU-RAMBU PELAKSANAAN PLP (2)</a:t>
            </a:r>
          </a:p>
        </p:txBody>
      </p:sp>
    </p:spTree>
    <p:extLst>
      <p:ext uri="{BB962C8B-B14F-4D97-AF65-F5344CB8AC3E}">
        <p14:creationId xmlns:p14="http://schemas.microsoft.com/office/powerpoint/2010/main" val="1973019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B914-7E38-434B-BBFA-05C6A17FA95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MATRIKS PLP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A5F36-8C14-4B28-B742-A27E917E2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827587"/>
          </a:xfrm>
          <a:solidFill>
            <a:srgbClr val="00206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Merupakan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rencana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/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rancangan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kegiatan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yang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akan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dilaksanakan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selama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ber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PLP (8 Juli-31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Agusutus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2019);</a:t>
            </a:r>
          </a:p>
          <a:p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Oleh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karena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itu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,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matriks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harus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disusun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sebelum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mahasiswa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melaksanakan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tugas-tugas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pembelajaran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/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persekolahan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;</a:t>
            </a:r>
          </a:p>
          <a:p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Penyusunan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matriks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harus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mendapat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persetujuan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DPL;</a:t>
            </a:r>
          </a:p>
          <a:p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Implementasi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matriks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kegiatan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perlu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disusun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/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direkap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dalam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setiap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minggunya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sebagai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laporan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gency FB" panose="020B0503020202020204" pitchFamily="34" charset="0"/>
              </a:rPr>
              <a:t>mingguan</a:t>
            </a:r>
            <a:r>
              <a:rPr lang="en-US" sz="4000" dirty="0">
                <a:solidFill>
                  <a:srgbClr val="FFFF00"/>
                </a:solidFill>
                <a:latin typeface="Agency FB" panose="020B0503020202020204" pitchFamily="34" charset="0"/>
              </a:rPr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CEF92-40F2-495F-BA1E-5EB180B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9EDE-94A7-42C3-9D62-B4433900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92285-6D03-4E23-B440-11BA5F51B07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sz="4000" b="1" dirty="0" err="1">
                <a:latin typeface="Agency FB" panose="020B0503020202020204" pitchFamily="34" charset="0"/>
              </a:rPr>
              <a:t>Matrik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merupakan</a:t>
            </a:r>
            <a:r>
              <a:rPr lang="en-US" sz="4000" b="1" dirty="0">
                <a:latin typeface="Agency FB" panose="020B0503020202020204" pitchFamily="34" charset="0"/>
              </a:rPr>
              <a:t> program </a:t>
            </a:r>
            <a:r>
              <a:rPr lang="en-US" sz="4000" b="1" dirty="0" err="1">
                <a:latin typeface="Agency FB" panose="020B0503020202020204" pitchFamily="34" charset="0"/>
              </a:rPr>
              <a:t>kerja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individu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mahasiswa</a:t>
            </a:r>
            <a:r>
              <a:rPr lang="en-US" sz="4000" b="1" dirty="0"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latin typeface="Agency FB" panose="020B0503020202020204" pitchFamily="34" charset="0"/>
              </a:rPr>
              <a:t>peserta</a:t>
            </a:r>
            <a:r>
              <a:rPr lang="en-US" sz="4000" b="1" dirty="0">
                <a:latin typeface="Agency FB" panose="020B0503020202020204" pitchFamily="34" charset="0"/>
              </a:rPr>
              <a:t> PLP;</a:t>
            </a:r>
            <a:endParaRPr lang="en-US" sz="4000" dirty="0">
              <a:latin typeface="Agency FB" panose="020B0503020202020204" pitchFamily="34" charset="0"/>
            </a:endParaRPr>
          </a:p>
          <a:p>
            <a:r>
              <a:rPr lang="en-US" sz="4000" dirty="0">
                <a:latin typeface="Agency FB" panose="020B0503020202020204" pitchFamily="34" charset="0"/>
              </a:rPr>
              <a:t>Program yang </a:t>
            </a:r>
            <a:r>
              <a:rPr lang="en-US" sz="4000" dirty="0" err="1">
                <a:latin typeface="Agency FB" panose="020B0503020202020204" pitchFamily="34" charset="0"/>
              </a:rPr>
              <a:t>sudah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dipilih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dituangkan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ke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dalam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bentuk</a:t>
            </a:r>
            <a:r>
              <a:rPr lang="en-US" sz="4000" dirty="0">
                <a:latin typeface="Agency FB" panose="020B0503020202020204" pitchFamily="34" charset="0"/>
              </a:rPr>
              <a:t>  </a:t>
            </a:r>
            <a:r>
              <a:rPr lang="en-US" sz="4000" dirty="0" err="1">
                <a:latin typeface="Agency FB" panose="020B0503020202020204" pitchFamily="34" charset="0"/>
              </a:rPr>
              <a:t>matriks</a:t>
            </a:r>
            <a:r>
              <a:rPr lang="en-US" sz="4000" dirty="0">
                <a:latin typeface="Agency FB" panose="020B0503020202020204" pitchFamily="34" charset="0"/>
              </a:rPr>
              <a:t> program </a:t>
            </a:r>
            <a:r>
              <a:rPr lang="id-ID" sz="4000" dirty="0">
                <a:latin typeface="Agency FB" panose="020B0503020202020204" pitchFamily="34" charset="0"/>
              </a:rPr>
              <a:t>kerja</a:t>
            </a:r>
            <a:r>
              <a:rPr lang="en-US" sz="4000" dirty="0">
                <a:latin typeface="Agency FB" panose="020B0503020202020204" pitchFamily="34" charset="0"/>
              </a:rPr>
              <a:t>;</a:t>
            </a:r>
          </a:p>
          <a:p>
            <a:r>
              <a:rPr lang="en-US" sz="4000" dirty="0" err="1">
                <a:latin typeface="Agency FB" panose="020B0503020202020204" pitchFamily="34" charset="0"/>
              </a:rPr>
              <a:t>Penyusunan</a:t>
            </a:r>
            <a:r>
              <a:rPr lang="en-US" sz="4000" dirty="0">
                <a:latin typeface="Agency FB" panose="020B0503020202020204" pitchFamily="34" charset="0"/>
              </a:rPr>
              <a:t> program </a:t>
            </a:r>
            <a:r>
              <a:rPr lang="en-US" sz="4000" dirty="0" err="1">
                <a:latin typeface="Agency FB" panose="020B0503020202020204" pitchFamily="34" charset="0"/>
              </a:rPr>
              <a:t>kerja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ke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dalam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matriks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harus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sudah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selesai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sebelum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mahasiswa</a:t>
            </a:r>
            <a:r>
              <a:rPr lang="en-US" sz="4000" dirty="0">
                <a:latin typeface="Agency FB" panose="020B0503020202020204" pitchFamily="34" charset="0"/>
              </a:rPr>
              <a:t> </a:t>
            </a:r>
            <a:r>
              <a:rPr lang="en-US" sz="4000" dirty="0" err="1">
                <a:latin typeface="Agency FB" panose="020B0503020202020204" pitchFamily="34" charset="0"/>
              </a:rPr>
              <a:t>diterjunkan</a:t>
            </a:r>
            <a:r>
              <a:rPr lang="en-US" sz="4000" dirty="0">
                <a:latin typeface="Agency FB" panose="020B0503020202020204" pitchFamily="34" charset="0"/>
              </a:rPr>
              <a:t>*).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E6555B-96CF-40FD-A3FE-5D116363F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14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89FF-91A9-4899-BD87-9ADD15C8F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ISI MATRIKS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FA627-FBC9-445F-83AC-87A4A2E6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5"/>
          </a:xfrm>
          <a:solidFill>
            <a:srgbClr val="92D050"/>
          </a:solidFill>
        </p:spPr>
        <p:txBody>
          <a:bodyPr/>
          <a:lstStyle/>
          <a:p>
            <a:pPr lvl="0"/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Penyusunan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perangkat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pembelajaran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(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persiapan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)</a:t>
            </a:r>
          </a:p>
          <a:p>
            <a:pPr lvl="0"/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Praktik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mengajar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</a:p>
          <a:p>
            <a:pPr lvl="0"/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Menyusun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dan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mengembangkan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alat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evaluasi</a:t>
            </a:r>
            <a:endParaRPr lang="en-US" sz="3600" dirty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pPr lvl="0"/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Menelaah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kurikulum</a:t>
            </a:r>
            <a:endParaRPr lang="en-US" sz="3600" dirty="0">
              <a:solidFill>
                <a:srgbClr val="002060"/>
              </a:solidFill>
              <a:latin typeface="Agency FB" panose="020B0503020202020204" pitchFamily="34" charset="0"/>
            </a:endParaRPr>
          </a:p>
          <a:p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Pengembangan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media.</a:t>
            </a:r>
          </a:p>
          <a:p>
            <a:pPr lvl="0"/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Mempelajari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administrasi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guru</a:t>
            </a:r>
          </a:p>
          <a:p>
            <a:pPr lvl="0"/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Kegiatan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kepramukaan</a:t>
            </a:r>
            <a:endParaRPr lang="en-US" sz="3600" dirty="0">
              <a:solidFill>
                <a:srgbClr val="002060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D74DB-5C7F-424D-809A-1AED77259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5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C220-4866-4449-A9FA-35AB01BED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FORMAT MATRIKS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B2D60-DDC4-462F-88F4-89E705B9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KOORD. PPL TGL 18-07-2019</a:t>
            </a:r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16284DB-D5A5-4E20-A100-0C51DF39F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196049"/>
              </p:ext>
            </p:extLst>
          </p:nvPr>
        </p:nvGraphicFramePr>
        <p:xfrm>
          <a:off x="609600" y="1238865"/>
          <a:ext cx="11115367" cy="486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351">
                  <a:extLst>
                    <a:ext uri="{9D8B030D-6E8A-4147-A177-3AD203B41FA5}">
                      <a16:colId xmlns:a16="http://schemas.microsoft.com/office/drawing/2014/main" val="486237672"/>
                    </a:ext>
                  </a:extLst>
                </a:gridCol>
                <a:gridCol w="5447326">
                  <a:extLst>
                    <a:ext uri="{9D8B030D-6E8A-4147-A177-3AD203B41FA5}">
                      <a16:colId xmlns:a16="http://schemas.microsoft.com/office/drawing/2014/main" val="3035246871"/>
                    </a:ext>
                  </a:extLst>
                </a:gridCol>
                <a:gridCol w="589936">
                  <a:extLst>
                    <a:ext uri="{9D8B030D-6E8A-4147-A177-3AD203B41FA5}">
                      <a16:colId xmlns:a16="http://schemas.microsoft.com/office/drawing/2014/main" val="58882855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3586830565"/>
                    </a:ext>
                  </a:extLst>
                </a:gridCol>
                <a:gridCol w="398207">
                  <a:extLst>
                    <a:ext uri="{9D8B030D-6E8A-4147-A177-3AD203B41FA5}">
                      <a16:colId xmlns:a16="http://schemas.microsoft.com/office/drawing/2014/main" val="2138998162"/>
                    </a:ext>
                  </a:extLst>
                </a:gridCol>
                <a:gridCol w="427703">
                  <a:extLst>
                    <a:ext uri="{9D8B030D-6E8A-4147-A177-3AD203B41FA5}">
                      <a16:colId xmlns:a16="http://schemas.microsoft.com/office/drawing/2014/main" val="3727624582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7822345"/>
                    </a:ext>
                  </a:extLst>
                </a:gridCol>
                <a:gridCol w="516194">
                  <a:extLst>
                    <a:ext uri="{9D8B030D-6E8A-4147-A177-3AD203B41FA5}">
                      <a16:colId xmlns:a16="http://schemas.microsoft.com/office/drawing/2014/main" val="550834782"/>
                    </a:ext>
                  </a:extLst>
                </a:gridCol>
                <a:gridCol w="412955">
                  <a:extLst>
                    <a:ext uri="{9D8B030D-6E8A-4147-A177-3AD203B41FA5}">
                      <a16:colId xmlns:a16="http://schemas.microsoft.com/office/drawing/2014/main" val="58200840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3353187055"/>
                    </a:ext>
                  </a:extLst>
                </a:gridCol>
                <a:gridCol w="1356851">
                  <a:extLst>
                    <a:ext uri="{9D8B030D-6E8A-4147-A177-3AD203B41FA5}">
                      <a16:colId xmlns:a16="http://schemas.microsoft.com/office/drawing/2014/main" val="848604235"/>
                    </a:ext>
                  </a:extLst>
                </a:gridCol>
              </a:tblGrid>
              <a:tr h="413309">
                <a:tc rowSpan="2"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PROGRAM/KEGIATAN PLP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JUMLAH JAM PER MINGGU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JUMLAH JAM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164688"/>
                  </a:ext>
                </a:extLst>
              </a:tr>
              <a:tr h="41330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333638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analisis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kurikulum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975659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penyusunan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perangkat</a:t>
                      </a:r>
                      <a:r>
                        <a:rPr lang="en-US" sz="1800" dirty="0"/>
                        <a:t>  </a:t>
                      </a:r>
                      <a:r>
                        <a:rPr lang="en-US" sz="1800" dirty="0" err="1"/>
                        <a:t>pembelajaran</a:t>
                      </a:r>
                      <a:r>
                        <a:rPr lang="en-US" sz="1800" dirty="0"/>
                        <a:t>  (RPP,  media, LKS, </a:t>
                      </a:r>
                      <a:r>
                        <a:rPr lang="en-US" sz="1800" dirty="0" err="1"/>
                        <a:t>bahan</a:t>
                      </a:r>
                      <a:r>
                        <a:rPr lang="en-US" sz="1800" dirty="0"/>
                        <a:t> ajar, </a:t>
                      </a:r>
                      <a:r>
                        <a:rPr lang="en-US" sz="1800" dirty="0" err="1"/>
                        <a:t>instrumen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penilaian</a:t>
                      </a:r>
                      <a:r>
                        <a:rPr lang="en-US" sz="180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362953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pelaksanaan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kegiatan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pembelajaran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dengan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menggunakan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ragam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strategi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pembelajaran</a:t>
                      </a:r>
                      <a:r>
                        <a:rPr lang="en-US" sz="1800" dirty="0"/>
                        <a:t> dan media </a:t>
                      </a:r>
                      <a:r>
                        <a:rPr lang="en-US" sz="1800" dirty="0" err="1"/>
                        <a:t>pembelajaran</a:t>
                      </a:r>
                      <a:r>
                        <a:rPr lang="en-US" sz="1800" dirty="0"/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421148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pengelolaan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54291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pelaksanaan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penilaian</a:t>
                      </a:r>
                      <a:r>
                        <a:rPr lang="en-US" sz="1800" dirty="0"/>
                        <a:t> dan </a:t>
                      </a:r>
                      <a:r>
                        <a:rPr lang="en-US" sz="1800" dirty="0" err="1"/>
                        <a:t>evaluasi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pembelajaran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681676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pengelolaan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kegiatan</a:t>
                      </a:r>
                      <a:r>
                        <a:rPr lang="en-US" sz="1800" dirty="0"/>
                        <a:t> ko dan </a:t>
                      </a:r>
                      <a:r>
                        <a:rPr lang="en-US" sz="1800" dirty="0" err="1"/>
                        <a:t>ektrakurikuler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56423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administrasi</a:t>
                      </a:r>
                      <a:r>
                        <a:rPr lang="en-US" sz="1800" dirty="0"/>
                        <a:t> guru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373849"/>
                  </a:ext>
                </a:extLst>
              </a:tr>
              <a:tr h="413309">
                <a:tc>
                  <a:txBody>
                    <a:bodyPr/>
                    <a:lstStyle/>
                    <a:p>
                      <a:r>
                        <a:rPr lang="en-US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365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353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C0AC8-E2F6-4BB4-AA65-9137D649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KETERCUKUPAN WAKTU DALAM MATRIK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DF96-31C3-44B4-B454-7EBACD6D869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  <a:ln>
            <a:solidFill>
              <a:srgbClr val="002060"/>
            </a:solidFill>
          </a:ln>
        </p:spPr>
        <p:txBody>
          <a:bodyPr anchor="ctr"/>
          <a:lstStyle/>
          <a:p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Waktu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efektif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dalam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satu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minggu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adalah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5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atau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6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hari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kerja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; </a:t>
            </a:r>
          </a:p>
          <a:p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Waktu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berkegiatan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 PLP minimal 256 jam;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Mahasiswa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sedapat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mungkin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banyak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memanfaatkan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waktu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di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sekolah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/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lembaga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;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Mahasiswa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disarankan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sambil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Agency FB" panose="020B0503020202020204" pitchFamily="34" charset="0"/>
              </a:rPr>
              <a:t>menyiapkan</a:t>
            </a:r>
            <a:r>
              <a:rPr lang="en-US" sz="3600" dirty="0">
                <a:solidFill>
                  <a:srgbClr val="002060"/>
                </a:solidFill>
                <a:latin typeface="Agency FB" panose="020B0503020202020204" pitchFamily="34" charset="0"/>
              </a:rPr>
              <a:t> TAS.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8BBC9-5656-4FF8-8850-9A28FC39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</p:spTree>
    <p:extLst>
      <p:ext uri="{BB962C8B-B14F-4D97-AF65-F5344CB8AC3E}">
        <p14:creationId xmlns:p14="http://schemas.microsoft.com/office/powerpoint/2010/main" val="1876472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172C7-D854-423A-86D6-AFA06737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58557"/>
            <a:ext cx="10972800" cy="4953000"/>
          </a:xfrm>
          <a:solidFill>
            <a:srgbClr val="00206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6600" b="1" dirty="0">
                <a:solidFill>
                  <a:srgbClr val="FFFF00"/>
                </a:solidFill>
                <a:latin typeface="Agency FB" panose="020B0503020202020204" pitchFamily="34" charset="0"/>
              </a:rPr>
              <a:t>SISTEMATIKA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FF00"/>
                </a:solidFill>
                <a:latin typeface="Agency FB" panose="020B0503020202020204" pitchFamily="34" charset="0"/>
              </a:rPr>
              <a:t>LAPORAN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rgbClr val="FFFF00"/>
                </a:solidFill>
                <a:latin typeface="Agency FB" panose="020B0503020202020204" pitchFamily="34" charset="0"/>
              </a:rPr>
              <a:t>PENGENALAN LAPANGAN PERSEKOLAHAN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154B83-9E9F-48F1-8708-4B4A505F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8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4168-33F8-4CDA-B550-01D3490AB8E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dirty="0"/>
              <a:t>DUA LAPORAN PLP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F492E-009C-4346-B37E-F18615C48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73113"/>
            <a:ext cx="10972800" cy="2655887"/>
          </a:xfrm>
          <a:solidFill>
            <a:srgbClr val="002060"/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LAPORAN KELOMPOK</a:t>
            </a:r>
          </a:p>
          <a:p>
            <a:pPr marL="973138" indent="-457200"/>
            <a:r>
              <a:rPr lang="en-US" sz="2800" dirty="0" err="1">
                <a:solidFill>
                  <a:srgbClr val="FFFF00"/>
                </a:solidFill>
              </a:rPr>
              <a:t>Setiap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kelompok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wajib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menyusun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laporan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kelompok</a:t>
            </a:r>
            <a:r>
              <a:rPr lang="en-US" sz="2800" dirty="0">
                <a:solidFill>
                  <a:srgbClr val="FFFF00"/>
                </a:solidFill>
              </a:rPr>
              <a:t>, yang </a:t>
            </a:r>
            <a:r>
              <a:rPr lang="en-US" sz="2800" dirty="0" err="1">
                <a:solidFill>
                  <a:srgbClr val="FFFF00"/>
                </a:solidFill>
              </a:rPr>
              <a:t>berisi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abstrak</a:t>
            </a:r>
            <a:r>
              <a:rPr lang="en-US" sz="2800" dirty="0">
                <a:solidFill>
                  <a:srgbClr val="FFFF00"/>
                </a:solidFill>
              </a:rPr>
              <a:t> dan </a:t>
            </a:r>
            <a:r>
              <a:rPr lang="en-US" sz="2800" dirty="0" err="1">
                <a:solidFill>
                  <a:srgbClr val="FFFF00"/>
                </a:solidFill>
              </a:rPr>
              <a:t>matrik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kegiatan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masing-masing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individu</a:t>
            </a:r>
            <a:r>
              <a:rPr lang="en-US" sz="2800" dirty="0">
                <a:solidFill>
                  <a:srgbClr val="FFFF00"/>
                </a:solidFill>
              </a:rPr>
              <a:t>;</a:t>
            </a:r>
          </a:p>
          <a:p>
            <a:pPr marL="973138" indent="-457200"/>
            <a:r>
              <a:rPr lang="en-US" sz="2800" dirty="0" err="1">
                <a:solidFill>
                  <a:srgbClr val="FFFF00"/>
                </a:solidFill>
              </a:rPr>
              <a:t>Laporan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kelompok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dikumpulkan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ke</a:t>
            </a:r>
            <a:r>
              <a:rPr lang="en-US" sz="2800" dirty="0">
                <a:solidFill>
                  <a:srgbClr val="FFFF00"/>
                </a:solidFill>
              </a:rPr>
              <a:t> PP PPL &amp; PKL;</a:t>
            </a:r>
          </a:p>
          <a:p>
            <a:pPr marL="973138" indent="-457200"/>
            <a:r>
              <a:rPr lang="en-US" sz="2800" dirty="0" err="1">
                <a:solidFill>
                  <a:srgbClr val="FFFF00"/>
                </a:solidFill>
              </a:rPr>
              <a:t>Warna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sampul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sesuai</a:t>
            </a:r>
            <a:r>
              <a:rPr lang="en-US" sz="2800" dirty="0">
                <a:solidFill>
                  <a:srgbClr val="FFFF00"/>
                </a:solidFill>
              </a:rPr>
              <a:t> yang </a:t>
            </a:r>
            <a:r>
              <a:rPr lang="en-US" sz="2800" dirty="0" err="1">
                <a:solidFill>
                  <a:srgbClr val="FFFF00"/>
                </a:solidFill>
              </a:rPr>
              <a:t>ditetapkan</a:t>
            </a:r>
            <a:r>
              <a:rPr lang="en-US" sz="2800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F56797-3795-4CEB-B35E-F5E375907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F69551-5C31-489B-8A1F-D05E33177DF2}"/>
              </a:ext>
            </a:extLst>
          </p:cNvPr>
          <p:cNvSpPr txBox="1">
            <a:spLocks/>
          </p:cNvSpPr>
          <p:nvPr/>
        </p:nvSpPr>
        <p:spPr>
          <a:xfrm>
            <a:off x="609600" y="3608387"/>
            <a:ext cx="10972800" cy="2476500"/>
          </a:xfrm>
          <a:prstGeom prst="rect">
            <a:avLst/>
          </a:prstGeom>
          <a:solidFill>
            <a:srgbClr val="7030A0"/>
          </a:solidFill>
          <a:ln w="9525"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2. LAPORAN INDIVIDU</a:t>
            </a:r>
          </a:p>
          <a:p>
            <a:pPr marL="1031875" indent="-457200"/>
            <a:r>
              <a:rPr lang="en-US" sz="2800" b="1" dirty="0" err="1">
                <a:solidFill>
                  <a:srgbClr val="FFFF00"/>
                </a:solidFill>
              </a:rPr>
              <a:t>Setiap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mahasiswa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wajib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menyusun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laporan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individu</a:t>
            </a:r>
            <a:r>
              <a:rPr lang="en-US" sz="2800" b="1" dirty="0">
                <a:solidFill>
                  <a:srgbClr val="FFFF00"/>
                </a:solidFill>
              </a:rPr>
              <a:t>;</a:t>
            </a:r>
          </a:p>
          <a:p>
            <a:pPr marL="1031875" indent="-457200"/>
            <a:r>
              <a:rPr lang="en-US" sz="2800" b="1" dirty="0" err="1">
                <a:solidFill>
                  <a:srgbClr val="FFFF00"/>
                </a:solidFill>
              </a:rPr>
              <a:t>Laporan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individu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menjadi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syarat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ujian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dengan</a:t>
            </a:r>
            <a:r>
              <a:rPr lang="en-US" sz="2800" b="1" dirty="0">
                <a:solidFill>
                  <a:srgbClr val="FFFF00"/>
                </a:solidFill>
              </a:rPr>
              <a:t> DPL.</a:t>
            </a:r>
          </a:p>
        </p:txBody>
      </p:sp>
    </p:spTree>
    <p:extLst>
      <p:ext uri="{BB962C8B-B14F-4D97-AF65-F5344CB8AC3E}">
        <p14:creationId xmlns:p14="http://schemas.microsoft.com/office/powerpoint/2010/main" val="2631706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l"/>
            <a:r>
              <a:rPr lang="en-US" sz="4000" b="1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latin typeface="Agency FB" panose="020B0503020202020204" pitchFamily="34" charset="0"/>
                <a:sym typeface="+mn-ea"/>
              </a:rPr>
              <a:t>FORMAT DAN SISTEMATIKA LAPORAN PLP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2890"/>
            <a:ext cx="10972800" cy="5123590"/>
          </a:xfrm>
          <a:blipFill>
            <a:blip r:embed="rId2"/>
          </a:blip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Untuk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menyusun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Laporan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PLP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menggunakan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kertas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A4 70gram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,  (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Kelompok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dan individual). </a:t>
            </a:r>
          </a:p>
          <a:p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Huruf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yang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digunakan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untuk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menyusun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laporan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berukuran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12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poin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dengan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jenis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Times New Roman.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Lebar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atau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jarak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margin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tepi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sebelah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kiri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4 cm,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kanan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3 cm,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atas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3 cm, dan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bawah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3 cm.</a:t>
            </a:r>
          </a:p>
          <a:p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Jarak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baris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satu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dengan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baris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berikutnya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berukuran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 1,5 </a:t>
            </a:r>
            <a:r>
              <a:rPr lang="en-US" sz="3600" dirty="0" err="1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spasi</a:t>
            </a:r>
            <a:r>
              <a:rPr lang="en-US" sz="3600" dirty="0">
                <a:solidFill>
                  <a:schemeClr val="bg1"/>
                </a:solidFill>
                <a:latin typeface="Agency FB" panose="020B0503020202020204" pitchFamily="34" charset="0"/>
                <a:sym typeface="+mn-ea"/>
              </a:rPr>
              <a:t>.</a:t>
            </a:r>
          </a:p>
          <a:p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Warna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sampul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menggunakan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warna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yang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telah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ditetapkan</a:t>
            </a:r>
            <a:r>
              <a:rPr lang="en-US" sz="3600" dirty="0">
                <a:solidFill>
                  <a:srgbClr val="FFFF00"/>
                </a:solidFill>
                <a:latin typeface="Agency FB" panose="020B0503020202020204" pitchFamily="34" charset="0"/>
                <a:sym typeface="+mn-ea"/>
              </a:rPr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KOORD. PPL TGL 18-07-2019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33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625" y="190500"/>
            <a:ext cx="11130113" cy="782894"/>
          </a:xfr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/>
          <a:lstStyle/>
          <a:p>
            <a:r>
              <a:rPr lang="en-US" b="1" cap="all" dirty="0" err="1">
                <a:solidFill>
                  <a:srgbClr val="FF0000"/>
                </a:solidFill>
                <a:uFillTx/>
                <a:latin typeface="Agency FB" panose="020B0503020202020204" pitchFamily="34" charset="0"/>
              </a:rPr>
              <a:t>Peristilahan</a:t>
            </a:r>
            <a:endParaRPr lang="en-US" b="1" cap="all" dirty="0">
              <a:solidFill>
                <a:srgbClr val="FF0000"/>
              </a:solidFill>
              <a:uFillTx/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26" y="1120877"/>
            <a:ext cx="11130114" cy="5124347"/>
          </a:xfrm>
          <a:solidFill>
            <a:srgbClr val="002060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Pengenalan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Lapangan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Persekolahan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(PLP),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merupakan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istilah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yang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digunakan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untuk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menggantikan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Praktik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Pengalaman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Lapangan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(PPL), </a:t>
            </a:r>
          </a:p>
          <a:p>
            <a:r>
              <a:rPr lang="en-US" sz="3900" dirty="0" err="1">
                <a:solidFill>
                  <a:srgbClr val="FFFF00"/>
                </a:solidFill>
                <a:latin typeface="Agency FB" panose="020B0503020202020204" pitchFamily="34" charset="0"/>
              </a:rPr>
              <a:t>Sebelumnya</a:t>
            </a:r>
            <a:r>
              <a:rPr lang="en-US" sz="3900" dirty="0">
                <a:solidFill>
                  <a:srgbClr val="FFFF00"/>
                </a:solidFill>
                <a:latin typeface="Agency FB" panose="020B0503020202020204" pitchFamily="34" charset="0"/>
              </a:rPr>
              <a:t> UNY </a:t>
            </a:r>
            <a:r>
              <a:rPr lang="en-US" sz="3900" dirty="0" err="1">
                <a:solidFill>
                  <a:srgbClr val="FFFF00"/>
                </a:solidFill>
                <a:latin typeface="Agency FB" panose="020B0503020202020204" pitchFamily="34" charset="0"/>
              </a:rPr>
              <a:t>menggunakan</a:t>
            </a:r>
            <a:r>
              <a:rPr lang="en-US" sz="39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rgbClr val="FFFF00"/>
                </a:solidFill>
                <a:latin typeface="Agency FB" panose="020B0503020202020204" pitchFamily="34" charset="0"/>
              </a:rPr>
              <a:t>istilah</a:t>
            </a:r>
            <a:r>
              <a:rPr lang="en-US" sz="3900" dirty="0">
                <a:solidFill>
                  <a:srgbClr val="FFFF00"/>
                </a:solidFill>
                <a:latin typeface="Agency FB" panose="020B0503020202020204" pitchFamily="34" charset="0"/>
              </a:rPr>
              <a:t> PLT (</a:t>
            </a:r>
            <a:r>
              <a:rPr lang="en-US" sz="3900" dirty="0" err="1">
                <a:solidFill>
                  <a:srgbClr val="FFFF00"/>
                </a:solidFill>
                <a:latin typeface="Agency FB" panose="020B0503020202020204" pitchFamily="34" charset="0"/>
              </a:rPr>
              <a:t>Praktik</a:t>
            </a:r>
            <a:r>
              <a:rPr lang="en-US" sz="39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rgbClr val="FFFF00"/>
                </a:solidFill>
                <a:latin typeface="Agency FB" panose="020B0503020202020204" pitchFamily="34" charset="0"/>
              </a:rPr>
              <a:t>Lapangan</a:t>
            </a:r>
            <a:r>
              <a:rPr lang="en-US" sz="39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rgbClr val="FFFF00"/>
                </a:solidFill>
                <a:latin typeface="Agency FB" panose="020B0503020202020204" pitchFamily="34" charset="0"/>
              </a:rPr>
              <a:t>Terbimbing</a:t>
            </a:r>
            <a:r>
              <a:rPr lang="en-US" sz="3900" dirty="0">
                <a:solidFill>
                  <a:srgbClr val="FFFF00"/>
                </a:solidFill>
                <a:latin typeface="Agency FB" panose="020B0503020202020204" pitchFamily="34" charset="0"/>
              </a:rPr>
              <a:t>)</a:t>
            </a:r>
          </a:p>
          <a:p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Penggunaan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istilah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PLP,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berdasarkan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Permenristekdikti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55/2017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ttg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Agency FB" panose="020B0503020202020204" pitchFamily="34" charset="0"/>
              </a:rPr>
              <a:t>Standar</a:t>
            </a:r>
            <a:r>
              <a:rPr lang="en-US" sz="3900" dirty="0">
                <a:solidFill>
                  <a:schemeClr val="bg1"/>
                </a:solidFill>
                <a:latin typeface="Agency FB" panose="020B0503020202020204" pitchFamily="34" charset="0"/>
              </a:rPr>
              <a:t> Pendidikan Guru.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gency FB" panose="020B0503020202020204" charset="0"/>
              <a:ea typeface="MS Gothic" panose="020B0609070205080204" charset="-128"/>
              <a:sym typeface="+mn-ea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pPr algn="l"/>
            <a:r>
              <a:rPr lang="en-US" sz="3600" b="1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sym typeface="+mn-ea"/>
              </a:rPr>
              <a:t>SISTEMATIKA LAPORAN PLP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6700"/>
            <a:ext cx="10972800" cy="4589780"/>
          </a:xfrm>
          <a:blipFill>
            <a:blip r:embed="rId2"/>
          </a:blip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en-US" dirty="0" err="1">
                <a:solidFill>
                  <a:srgbClr val="FFFF00"/>
                </a:solidFill>
                <a:sym typeface="+mn-ea"/>
              </a:rPr>
              <a:t>Halaman</a:t>
            </a:r>
            <a:r>
              <a:rPr lang="en-US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+mn-ea"/>
              </a:rPr>
              <a:t>Judul</a:t>
            </a:r>
            <a:endParaRPr lang="en-US" dirty="0">
              <a:solidFill>
                <a:srgbClr val="FFFF00"/>
              </a:solidFill>
              <a:sym typeface="+mn-ea"/>
            </a:endParaRPr>
          </a:p>
          <a:p>
            <a:r>
              <a:rPr lang="en-US" dirty="0" err="1">
                <a:solidFill>
                  <a:srgbClr val="FFFF00"/>
                </a:solidFill>
                <a:sym typeface="+mn-ea"/>
              </a:rPr>
              <a:t>Halaman</a:t>
            </a:r>
            <a:r>
              <a:rPr lang="en-US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+mn-ea"/>
              </a:rPr>
              <a:t>Pengesahan</a:t>
            </a:r>
            <a:r>
              <a:rPr lang="en-US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FFFF00"/>
                </a:solidFill>
                <a:sym typeface="+mn-ea"/>
              </a:rPr>
              <a:t>Laporan</a:t>
            </a:r>
            <a:r>
              <a:rPr lang="en-US" dirty="0">
                <a:solidFill>
                  <a:srgbClr val="FFFF00"/>
                </a:solidFill>
                <a:sym typeface="+mn-ea"/>
              </a:rPr>
              <a:t> PPL PLP</a:t>
            </a:r>
          </a:p>
          <a:p>
            <a:r>
              <a:rPr lang="en-US" dirty="0">
                <a:solidFill>
                  <a:srgbClr val="FFFF00"/>
                </a:solidFill>
                <a:sym typeface="+mn-ea"/>
              </a:rPr>
              <a:t>Kata </a:t>
            </a:r>
            <a:r>
              <a:rPr lang="en-US" dirty="0" err="1">
                <a:solidFill>
                  <a:srgbClr val="FFFF00"/>
                </a:solidFill>
                <a:sym typeface="+mn-ea"/>
              </a:rPr>
              <a:t>Pengantar</a:t>
            </a:r>
            <a:endParaRPr lang="en-US" dirty="0">
              <a:solidFill>
                <a:srgbClr val="FFFF00"/>
              </a:solidFill>
              <a:sym typeface="+mn-ea"/>
            </a:endParaRPr>
          </a:p>
          <a:p>
            <a:r>
              <a:rPr lang="en-US" dirty="0">
                <a:solidFill>
                  <a:srgbClr val="FFFF00"/>
                </a:solidFill>
                <a:sym typeface="+mn-ea"/>
              </a:rPr>
              <a:t>Daftar </a:t>
            </a:r>
            <a:r>
              <a:rPr lang="en-US" dirty="0" err="1">
                <a:solidFill>
                  <a:srgbClr val="FFFF00"/>
                </a:solidFill>
                <a:sym typeface="+mn-ea"/>
              </a:rPr>
              <a:t>isi</a:t>
            </a:r>
            <a:endParaRPr lang="en-US" dirty="0">
              <a:solidFill>
                <a:srgbClr val="FFFF00"/>
              </a:solidFill>
              <a:sym typeface="+mn-ea"/>
            </a:endParaRPr>
          </a:p>
          <a:p>
            <a:r>
              <a:rPr lang="en-US" dirty="0" err="1">
                <a:solidFill>
                  <a:srgbClr val="FFFF00"/>
                </a:solidFill>
                <a:sym typeface="+mn-ea"/>
              </a:rPr>
              <a:t>Abstrak</a:t>
            </a:r>
            <a:endParaRPr lang="en-US" dirty="0">
              <a:solidFill>
                <a:srgbClr val="FFFF00"/>
              </a:solidFill>
              <a:sym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KOORD. PPL TGL 18-07-2019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750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886460"/>
          </a:xfrm>
          <a:solidFill>
            <a:srgbClr val="7030A0"/>
          </a:solidFill>
        </p:spPr>
        <p:txBody>
          <a:bodyPr/>
          <a:lstStyle/>
          <a:p>
            <a:pPr algn="l"/>
            <a:r>
              <a:rPr lang="en-US" sz="4000" b="1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sym typeface="+mn-ea"/>
              </a:rPr>
              <a:t>SISTEMATIKA LAPORAN PLP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9525"/>
            <a:ext cx="10972800" cy="5303520"/>
          </a:xfrm>
          <a:blipFill>
            <a:blip r:embed="rId2"/>
          </a:blipFill>
          <a:ln w="28575"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700" dirty="0">
                <a:solidFill>
                  <a:schemeClr val="bg1"/>
                </a:solidFill>
                <a:sym typeface="+mn-ea"/>
              </a:rPr>
              <a:t>BAB I PENDAHULUAN</a:t>
            </a:r>
          </a:p>
          <a:p>
            <a:pPr marL="628015" indent="-285750">
              <a:buFont typeface="+mj-lt"/>
              <a:buAutoNum type="alphaUcPeriod"/>
            </a:pPr>
            <a:r>
              <a:rPr lang="en-US" sz="1700" dirty="0" err="1">
                <a:solidFill>
                  <a:srgbClr val="FFFF00"/>
                </a:solidFill>
                <a:sym typeface="+mn-ea"/>
              </a:rPr>
              <a:t>Analisis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Situasi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(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permasalahan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&amp;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potensi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pembelajaran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)</a:t>
            </a:r>
          </a:p>
          <a:p>
            <a:pPr marL="628015" indent="-285750">
              <a:buFont typeface="+mj-lt"/>
              <a:buAutoNum type="alphaUcPeriod"/>
            </a:pPr>
            <a:r>
              <a:rPr lang="en-US" sz="1700" dirty="0" err="1">
                <a:solidFill>
                  <a:srgbClr val="FFFF00"/>
                </a:solidFill>
                <a:sym typeface="+mn-ea"/>
              </a:rPr>
              <a:t>Perumusan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Program &amp;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Rancangan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Kegiatan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PLP</a:t>
            </a:r>
          </a:p>
          <a:p>
            <a:pPr marL="628015" indent="-285750">
              <a:buFont typeface="+mj-lt"/>
              <a:buAutoNum type="alphaUcPeriod"/>
            </a:pPr>
            <a:r>
              <a:rPr lang="en-US" sz="1700" dirty="0" err="1">
                <a:solidFill>
                  <a:srgbClr val="FFFF00"/>
                </a:solidFill>
                <a:sym typeface="+mn-ea"/>
              </a:rPr>
              <a:t>Tujuan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PLP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bg1"/>
                </a:solidFill>
                <a:sym typeface="+mn-ea"/>
              </a:rPr>
              <a:t>BAB II PELAKSANAAN PLP 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bg1"/>
                </a:solidFill>
                <a:sym typeface="+mn-ea"/>
              </a:rPr>
              <a:t>(</a:t>
            </a:r>
            <a:r>
              <a:rPr lang="en-US" sz="1700" dirty="0" err="1">
                <a:solidFill>
                  <a:schemeClr val="bg1"/>
                </a:solidFill>
                <a:sym typeface="+mn-ea"/>
              </a:rPr>
              <a:t>Persiapan</a:t>
            </a:r>
            <a:r>
              <a:rPr lang="en-US" sz="1700" dirty="0">
                <a:solidFill>
                  <a:schemeClr val="bg1"/>
                </a:solidFill>
                <a:sym typeface="+mn-ea"/>
              </a:rPr>
              <a:t>, </a:t>
            </a:r>
            <a:r>
              <a:rPr lang="en-US" sz="1700" dirty="0" err="1">
                <a:solidFill>
                  <a:schemeClr val="bg1"/>
                </a:solidFill>
                <a:sym typeface="+mn-ea"/>
              </a:rPr>
              <a:t>Pelaksanaan</a:t>
            </a:r>
            <a:r>
              <a:rPr lang="en-US" sz="1700" dirty="0">
                <a:solidFill>
                  <a:schemeClr val="bg1"/>
                </a:solidFill>
                <a:sym typeface="+mn-ea"/>
              </a:rPr>
              <a:t>, &amp; </a:t>
            </a:r>
            <a:r>
              <a:rPr lang="en-US" sz="1700" dirty="0" err="1">
                <a:solidFill>
                  <a:schemeClr val="bg1"/>
                </a:solidFill>
                <a:sym typeface="+mn-ea"/>
              </a:rPr>
              <a:t>Analisis</a:t>
            </a:r>
            <a:r>
              <a:rPr lang="en-US" sz="1700" dirty="0">
                <a:solidFill>
                  <a:schemeClr val="bg1"/>
                </a:solidFill>
                <a:sym typeface="+mn-ea"/>
              </a:rPr>
              <a:t>)</a:t>
            </a:r>
            <a:endParaRPr lang="en-US" sz="1700" cap="all" dirty="0">
              <a:solidFill>
                <a:schemeClr val="bg1"/>
              </a:solidFill>
              <a:uFillTx/>
              <a:sym typeface="+mn-ea"/>
            </a:endParaRPr>
          </a:p>
          <a:p>
            <a:pPr marL="356235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A.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Pembelajaran</a:t>
            </a:r>
            <a:endParaRPr lang="en-US" sz="1700" dirty="0">
              <a:solidFill>
                <a:srgbClr val="FFFF00"/>
              </a:solidFill>
              <a:sym typeface="+mn-ea"/>
            </a:endParaRPr>
          </a:p>
          <a:p>
            <a:pPr marL="703580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1.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Perencanaan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Pembelajaran</a:t>
            </a:r>
            <a:endParaRPr lang="en-US" sz="1700" dirty="0">
              <a:solidFill>
                <a:srgbClr val="FFFF00"/>
              </a:solidFill>
              <a:sym typeface="+mn-ea"/>
            </a:endParaRPr>
          </a:p>
          <a:p>
            <a:pPr marL="703580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2.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Pelaksanaan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Pembelajaran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Terbimbing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dan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Mandiri</a:t>
            </a:r>
            <a:endParaRPr lang="en-US" sz="1700" dirty="0">
              <a:solidFill>
                <a:srgbClr val="FFFF00"/>
              </a:solidFill>
              <a:sym typeface="+mn-ea"/>
            </a:endParaRPr>
          </a:p>
          <a:p>
            <a:pPr marL="356235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B.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Praktik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Persekolahan</a:t>
            </a:r>
            <a:endParaRPr lang="en-US" sz="1700" dirty="0">
              <a:solidFill>
                <a:srgbClr val="FFFF00"/>
              </a:solidFill>
              <a:sym typeface="+mn-ea"/>
            </a:endParaRPr>
          </a:p>
          <a:p>
            <a:pPr marL="356235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C.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Pengembangan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Kompetensi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Kepribadian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&amp;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Sosial</a:t>
            </a:r>
            <a:endParaRPr lang="en-US" sz="1700" dirty="0">
              <a:solidFill>
                <a:srgbClr val="FFFF00"/>
              </a:solidFill>
              <a:sym typeface="+mn-ea"/>
            </a:endParaRPr>
          </a:p>
          <a:p>
            <a:pPr marL="356235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D.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Analisis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Hasil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Pelaksanaan</a:t>
            </a:r>
            <a:r>
              <a:rPr lang="en-US" sz="1700" dirty="0">
                <a:solidFill>
                  <a:srgbClr val="FFFF00"/>
                </a:solidFill>
                <a:sym typeface="+mn-ea"/>
              </a:rPr>
              <a:t> dan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Refleksi</a:t>
            </a:r>
            <a:endParaRPr lang="en-US" sz="1700" dirty="0">
              <a:solidFill>
                <a:srgbClr val="FFFF00"/>
              </a:solidFill>
              <a:sym typeface="+mn-ea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bg1"/>
                </a:solidFill>
                <a:sym typeface="+mn-ea"/>
              </a:rPr>
              <a:t>BAB III PENUTUP</a:t>
            </a:r>
          </a:p>
          <a:p>
            <a:pPr marL="325755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A. </a:t>
            </a:r>
            <a:r>
              <a:rPr lang="en-US" sz="1700" dirty="0" err="1">
                <a:solidFill>
                  <a:srgbClr val="FFFF00"/>
                </a:solidFill>
                <a:sym typeface="+mn-ea"/>
              </a:rPr>
              <a:t>Simpulan</a:t>
            </a:r>
            <a:endParaRPr lang="en-US" sz="1700" dirty="0">
              <a:solidFill>
                <a:srgbClr val="FFFF00"/>
              </a:solidFill>
              <a:sym typeface="+mn-ea"/>
            </a:endParaRPr>
          </a:p>
          <a:p>
            <a:pPr marL="325755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B. Saran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bg1"/>
                </a:solidFill>
                <a:sym typeface="+mn-ea"/>
              </a:rPr>
              <a:t>Daftar </a:t>
            </a:r>
            <a:r>
              <a:rPr lang="en-US" sz="1700" dirty="0" err="1">
                <a:solidFill>
                  <a:schemeClr val="bg1"/>
                </a:solidFill>
                <a:sym typeface="+mn-ea"/>
              </a:rPr>
              <a:t>Pustaka</a:t>
            </a:r>
            <a:endParaRPr lang="en-US" sz="1700" dirty="0">
              <a:solidFill>
                <a:schemeClr val="bg1"/>
              </a:solidFill>
              <a:sym typeface="+mn-ea"/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FFFF00"/>
                </a:solidFill>
                <a:sym typeface="+mn-ea"/>
              </a:rPr>
              <a:t>Lampiran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KOORD. PPL TGL 18-07-2019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282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F4EA-B368-446B-9B82-473B8708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WARNA </a:t>
            </a:r>
            <a:r>
              <a:rPr lang="en-US"/>
              <a:t>SAMPUL LAPORAN PLP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7395973-CF1F-4783-B1FE-65383258C7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397611"/>
              </p:ext>
            </p:extLst>
          </p:nvPr>
        </p:nvGraphicFramePr>
        <p:xfrm>
          <a:off x="609600" y="1174750"/>
          <a:ext cx="5003410" cy="493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705">
                  <a:extLst>
                    <a:ext uri="{9D8B030D-6E8A-4147-A177-3AD203B41FA5}">
                      <a16:colId xmlns:a16="http://schemas.microsoft.com/office/drawing/2014/main" val="91306876"/>
                    </a:ext>
                  </a:extLst>
                </a:gridCol>
                <a:gridCol w="2501705">
                  <a:extLst>
                    <a:ext uri="{9D8B030D-6E8A-4147-A177-3AD203B41FA5}">
                      <a16:colId xmlns:a16="http://schemas.microsoft.com/office/drawing/2014/main" val="215469859"/>
                    </a:ext>
                  </a:extLst>
                </a:gridCol>
              </a:tblGrid>
              <a:tr h="821771">
                <a:tc>
                  <a:txBody>
                    <a:bodyPr/>
                    <a:lstStyle/>
                    <a:p>
                      <a:r>
                        <a:rPr lang="en-US" sz="2000" dirty="0"/>
                        <a:t>Yogyakarta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Putih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09432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 err="1"/>
                        <a:t>Sleman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Hijau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040911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/>
                        <a:t>Bantul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Merah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696104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 err="1"/>
                        <a:t>Gunungkidul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Kuning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280636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 err="1"/>
                        <a:t>Kulon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Progo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Coklat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960662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 err="1"/>
                        <a:t>Purworejo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1851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366817-685B-4953-9950-98B11400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A5EB927A-A5FA-4822-B83D-B04C78DEF3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967077"/>
              </p:ext>
            </p:extLst>
          </p:nvPr>
        </p:nvGraphicFramePr>
        <p:xfrm>
          <a:off x="5978769" y="1125610"/>
          <a:ext cx="5270698" cy="493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373">
                  <a:extLst>
                    <a:ext uri="{9D8B030D-6E8A-4147-A177-3AD203B41FA5}">
                      <a16:colId xmlns:a16="http://schemas.microsoft.com/office/drawing/2014/main" val="91306876"/>
                    </a:ext>
                  </a:extLst>
                </a:gridCol>
                <a:gridCol w="2907325">
                  <a:extLst>
                    <a:ext uri="{9D8B030D-6E8A-4147-A177-3AD203B41FA5}">
                      <a16:colId xmlns:a16="http://schemas.microsoft.com/office/drawing/2014/main" val="215469859"/>
                    </a:ext>
                  </a:extLst>
                </a:gridCol>
              </a:tblGrid>
              <a:tr h="821771">
                <a:tc>
                  <a:txBody>
                    <a:bodyPr/>
                    <a:lstStyle/>
                    <a:p>
                      <a:r>
                        <a:rPr lang="en-US" sz="2000" dirty="0" err="1"/>
                        <a:t>Klaten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Ungu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609432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 err="1"/>
                        <a:t>Magelang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Biru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040911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/>
                        <a:t>Semarang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Biru</a:t>
                      </a:r>
                      <a:r>
                        <a:rPr lang="en-US" sz="2000" dirty="0"/>
                        <a:t> Muda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696104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/>
                        <a:t>Surakarta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Kuning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Gading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280636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r>
                        <a:rPr lang="en-US" sz="2000" dirty="0" err="1"/>
                        <a:t>Wonogiri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Hijau</a:t>
                      </a:r>
                      <a:r>
                        <a:rPr lang="en-US" sz="2000" dirty="0"/>
                        <a:t> Muda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960662"/>
                  </a:ext>
                </a:extLst>
              </a:tr>
              <a:tr h="82177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Merah Maron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18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370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41432-2D0A-428F-BF45-4B8D41482A6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latin typeface="Agency FB" panose="020B0503020202020204" pitchFamily="34" charset="0"/>
              </a:rPr>
              <a:t>PENILAIAN KELULUSAN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latin typeface="Agency FB" panose="020B0503020202020204" pitchFamily="34" charset="0"/>
              </a:rPr>
              <a:t>BAGI PESERTA PLP </a:t>
            </a:r>
          </a:p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  <a:latin typeface="Agency FB" panose="020B0503020202020204" pitchFamily="34" charset="0"/>
              </a:rPr>
              <a:t>TAHUN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AD45A-C457-4FB6-9826-616B57C6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88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31B9-1C61-404C-B51B-39A6610D0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45647"/>
          </a:xfrm>
        </p:spPr>
        <p:txBody>
          <a:bodyPr/>
          <a:lstStyle/>
          <a:p>
            <a:r>
              <a:rPr lang="en-US" sz="2400" b="1" dirty="0"/>
              <a:t>KISI-KISI PENILAIAN PROSES DAN PRODUK PLP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72CC617-92EA-4D4B-A4CB-789D848938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6240" y="720285"/>
          <a:ext cx="11399520" cy="556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34">
                  <a:extLst>
                    <a:ext uri="{9D8B030D-6E8A-4147-A177-3AD203B41FA5}">
                      <a16:colId xmlns:a16="http://schemas.microsoft.com/office/drawing/2014/main" val="888929156"/>
                    </a:ext>
                  </a:extLst>
                </a:gridCol>
                <a:gridCol w="1732670">
                  <a:extLst>
                    <a:ext uri="{9D8B030D-6E8A-4147-A177-3AD203B41FA5}">
                      <a16:colId xmlns:a16="http://schemas.microsoft.com/office/drawing/2014/main" val="1904491316"/>
                    </a:ext>
                  </a:extLst>
                </a:gridCol>
                <a:gridCol w="3713871">
                  <a:extLst>
                    <a:ext uri="{9D8B030D-6E8A-4147-A177-3AD203B41FA5}">
                      <a16:colId xmlns:a16="http://schemas.microsoft.com/office/drawing/2014/main" val="365261853"/>
                    </a:ext>
                  </a:extLst>
                </a:gridCol>
                <a:gridCol w="2023403">
                  <a:extLst>
                    <a:ext uri="{9D8B030D-6E8A-4147-A177-3AD203B41FA5}">
                      <a16:colId xmlns:a16="http://schemas.microsoft.com/office/drawing/2014/main" val="2441924591"/>
                    </a:ext>
                  </a:extLst>
                </a:gridCol>
                <a:gridCol w="2398542">
                  <a:extLst>
                    <a:ext uri="{9D8B030D-6E8A-4147-A177-3AD203B41FA5}">
                      <a16:colId xmlns:a16="http://schemas.microsoft.com/office/drawing/2014/main" val="742432492"/>
                    </a:ext>
                  </a:extLst>
                </a:gridCol>
              </a:tblGrid>
              <a:tr h="744752">
                <a:tc>
                  <a:txBody>
                    <a:bodyPr/>
                    <a:lstStyle/>
                    <a:p>
                      <a:r>
                        <a:rPr lang="en-US" sz="1800" dirty="0"/>
                        <a:t>KOMPONEN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 KOMPONEN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TEKNIK PENGUMPULAN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BENTUK INSTRUMEN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921961"/>
                  </a:ext>
                </a:extLst>
              </a:tr>
              <a:tr h="744752">
                <a:tc>
                  <a:txBody>
                    <a:bodyPr/>
                    <a:lstStyle/>
                    <a:p>
                      <a:r>
                        <a:rPr lang="en-US" sz="1800" dirty="0"/>
                        <a:t>Proses PLP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v-SE" sz="1800" dirty="0"/>
                        <a:t>Kompetensi guru dalam melaksanakan PLP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Kompetensi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pedagogis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profesional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Observasi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Lembar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observasi</a:t>
                      </a:r>
                      <a:r>
                        <a:rPr lang="en-US" sz="1800" dirty="0"/>
                        <a:t> (</a:t>
                      </a:r>
                      <a:r>
                        <a:rPr lang="en-US" sz="1800" dirty="0" err="1"/>
                        <a:t>dosen</a:t>
                      </a:r>
                      <a:r>
                        <a:rPr lang="en-US" sz="1800" dirty="0"/>
                        <a:t> &amp; guru)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276722"/>
                  </a:ext>
                </a:extLst>
              </a:tr>
              <a:tr h="73397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Kompetensi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sosial</a:t>
                      </a:r>
                      <a:r>
                        <a:rPr lang="en-US" sz="1800" dirty="0"/>
                        <a:t> &amp; </a:t>
                      </a:r>
                      <a:r>
                        <a:rPr lang="en-US" sz="1800" dirty="0" err="1"/>
                        <a:t>kepribadian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Observasi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Lembar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observasi</a:t>
                      </a:r>
                      <a:r>
                        <a:rPr lang="en-US" sz="1800" dirty="0"/>
                        <a:t> (</a:t>
                      </a:r>
                      <a:r>
                        <a:rPr lang="en-US" sz="1800" dirty="0" err="1"/>
                        <a:t>dosen</a:t>
                      </a:r>
                      <a:r>
                        <a:rPr lang="en-US" sz="1800" dirty="0"/>
                        <a:t> &amp; guru)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143374"/>
                  </a:ext>
                </a:extLst>
              </a:tr>
              <a:tr h="195727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Kemampuan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manajemen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persekolahan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Keikutsertaan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dalam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membangun</a:t>
                      </a:r>
                      <a:r>
                        <a:rPr lang="en-US" sz="1800" dirty="0"/>
                        <a:t> kultur </a:t>
                      </a:r>
                      <a:r>
                        <a:rPr lang="en-US" sz="1800" dirty="0" err="1"/>
                        <a:t>sekolah</a:t>
                      </a:r>
                      <a:endParaRPr lang="en-US" sz="1800" dirty="0"/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Kemampuan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membina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kegiatan</a:t>
                      </a:r>
                      <a:r>
                        <a:rPr lang="en-US" sz="1800" dirty="0"/>
                        <a:t> ko dan/ </a:t>
                      </a:r>
                      <a:r>
                        <a:rPr lang="en-US" sz="1800" dirty="0" err="1"/>
                        <a:t>atau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ekstrakurikuler</a:t>
                      </a:r>
                      <a:endParaRPr lang="en-US" sz="1800" dirty="0"/>
                    </a:p>
                    <a:p>
                      <a:pPr marL="168275" indent="-168275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err="1"/>
                        <a:t>Kemampuan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mengerjakan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tugas-tugas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administrasi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sebagai</a:t>
                      </a:r>
                      <a:r>
                        <a:rPr lang="en-US" sz="1800" dirty="0"/>
                        <a:t> guru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Observasi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Catatan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anekdotal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84843"/>
                  </a:ext>
                </a:extLst>
              </a:tr>
              <a:tr h="733978"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Produk</a:t>
                      </a:r>
                      <a:r>
                        <a:rPr lang="en-US" sz="1800" dirty="0"/>
                        <a:t> PLP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Laporan</a:t>
                      </a:r>
                      <a:r>
                        <a:rPr lang="en-US" sz="1800" dirty="0"/>
                        <a:t> PLP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Kelengkapan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komponen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laporan</a:t>
                      </a:r>
                      <a:r>
                        <a:rPr lang="en-US" sz="1800" dirty="0"/>
                        <a:t> PLP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Analisis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isi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dokumen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Lembar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analisis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isi</a:t>
                      </a:r>
                      <a:r>
                        <a:rPr lang="en-US" sz="1800" dirty="0"/>
                        <a:t> (</a:t>
                      </a:r>
                      <a:r>
                        <a:rPr lang="en-US" sz="1800" dirty="0" err="1"/>
                        <a:t>dosen</a:t>
                      </a:r>
                      <a:r>
                        <a:rPr lang="en-US" sz="1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146976"/>
                  </a:ext>
                </a:extLst>
              </a:tr>
              <a:tr h="4281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Kualitas</a:t>
                      </a:r>
                      <a:r>
                        <a:rPr lang="en-US" sz="1800" dirty="0"/>
                        <a:t> </a:t>
                      </a:r>
                      <a:r>
                        <a:rPr lang="en-US" sz="1800" dirty="0" err="1"/>
                        <a:t>laporan</a:t>
                      </a:r>
                      <a:r>
                        <a:rPr lang="en-US" sz="1800" dirty="0"/>
                        <a:t> PLP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75797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C035A-8DB5-4A4A-A67C-47AA1B5E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KOORD. PPL TGL 18-07-2019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466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866755" cy="1143000"/>
          </a:xfrm>
          <a:solidFill>
            <a:srgbClr val="7030A0"/>
          </a:solidFill>
        </p:spPr>
        <p:txBody>
          <a:bodyPr/>
          <a:lstStyle/>
          <a:p>
            <a:pPr algn="l"/>
            <a:r>
              <a:rPr lang="en-US" sz="4000" b="1" cap="all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sym typeface="+mn-ea"/>
              </a:rPr>
              <a:t>Bobot</a:t>
            </a:r>
            <a:r>
              <a:rPr lang="en-US" sz="4000" b="1" cap="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sym typeface="+mn-ea"/>
              </a:rPr>
              <a:t> </a:t>
            </a:r>
            <a:r>
              <a:rPr lang="en-US" sz="4000" b="1" cap="all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sym typeface="+mn-ea"/>
              </a:rPr>
              <a:t>penilaian</a:t>
            </a:r>
            <a:r>
              <a:rPr lang="en-US" sz="4000" b="1" cap="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sym typeface="+mn-ea"/>
              </a:rPr>
              <a:t> PLP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936878"/>
              </p:ext>
            </p:extLst>
          </p:nvPr>
        </p:nvGraphicFramePr>
        <p:xfrm>
          <a:off x="609600" y="1536700"/>
          <a:ext cx="10866755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16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cap="all">
                          <a:solidFill>
                            <a:schemeClr val="bg1"/>
                          </a:solidFill>
                          <a:uFillTx/>
                        </a:rPr>
                        <a:t>Aspek yang Dinilai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US" sz="2800"/>
                        <a:t>BOBOT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/>
                        <a:t>Praktik Pembelajaran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/>
                        <a:t>a. Perencanaan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US" sz="280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/>
                        <a:t>b. Pelaksanaan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US" sz="280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/>
                        <a:t>Kegiatan Non-Pembelajaran/Praktik Persekolahan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US" sz="280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err="1"/>
                        <a:t>Kompetensi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Kepribadian</a:t>
                      </a:r>
                      <a:r>
                        <a:rPr lang="en-US" sz="2800" dirty="0"/>
                        <a:t> dan </a:t>
                      </a:r>
                      <a:r>
                        <a:rPr lang="en-US" sz="2800" dirty="0" err="1"/>
                        <a:t>Sosial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US" sz="280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80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2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Laporan</a:t>
                      </a:r>
                      <a:r>
                        <a:rPr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 &amp; </a:t>
                      </a:r>
                      <a:r>
                        <a:rPr lang="en-US" sz="2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Ujian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2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DPL</a:t>
                      </a:r>
                      <a:endParaRPr lang="en-US" sz="2800" b="0" strike="sngStrike" dirty="0">
                        <a:highlight>
                          <a:srgbClr val="000000"/>
                        </a:highlight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1"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>
                          <a:solidFill>
                            <a:srgbClr val="7030A0"/>
                          </a:solidFill>
                        </a:rPr>
                        <a:t>                         Jumlah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en-US" sz="2800" b="1" dirty="0">
                          <a:solidFill>
                            <a:srgbClr val="7030A0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KOORD. PPL TGL 18-07-2019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7E3BBE-F9FE-4801-9F38-62138F2B45EB}"/>
              </a:ext>
            </a:extLst>
          </p:cNvPr>
          <p:cNvSpPr txBox="1">
            <a:spLocks/>
          </p:cNvSpPr>
          <p:nvPr/>
        </p:nvSpPr>
        <p:spPr>
          <a:xfrm>
            <a:off x="609600" y="5959475"/>
            <a:ext cx="10866755" cy="571500"/>
          </a:xfrm>
          <a:prstGeom prst="rect">
            <a:avLst/>
          </a:prstGeom>
          <a:solidFill>
            <a:srgbClr val="002060"/>
          </a:solidFill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sz="1800" b="1" cap="all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Rumus</a:t>
            </a:r>
            <a:r>
              <a:rPr lang="en-US" sz="1800" b="1" cap="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 dan system </a:t>
            </a:r>
            <a:r>
              <a:rPr lang="en-US" sz="1800" b="1" cap="all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penilaian</a:t>
            </a:r>
            <a:r>
              <a:rPr lang="en-US" sz="1800" b="1" cap="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 </a:t>
            </a:r>
            <a:r>
              <a:rPr lang="en-US" sz="1800" b="1" cap="all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secara</a:t>
            </a:r>
            <a:r>
              <a:rPr lang="en-US" sz="1800" b="1" cap="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 online, dan </a:t>
            </a:r>
            <a:r>
              <a:rPr lang="en-US" sz="1800" b="1" cap="all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untuk</a:t>
            </a:r>
            <a:r>
              <a:rPr lang="en-US" sz="1800" b="1" cap="all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 Lembaga/club </a:t>
            </a:r>
            <a:r>
              <a:rPr lang="en-US" sz="1800" b="1" cap="all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0080"/>
                </a:highlight>
                <a:sym typeface="+mn-ea"/>
              </a:rPr>
              <a:t>menyesuaikan</a:t>
            </a:r>
            <a:endParaRPr lang="en-US" sz="1800" b="1" cap="all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0080"/>
              </a:highlight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5155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00123"/>
          </a:xfrm>
          <a:solidFill>
            <a:srgbClr val="7030A0"/>
          </a:solidFill>
        </p:spPr>
        <p:txBody>
          <a:bodyPr/>
          <a:lstStyle/>
          <a:p>
            <a:pPr algn="l"/>
            <a:r>
              <a:rPr lang="en-US" sz="3800" b="1" cap="all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FillTx/>
                <a:sym typeface="+mn-ea"/>
              </a:rPr>
              <a:t>Kriteria kelulusan</a:t>
            </a:r>
            <a:r>
              <a:rPr lang="en-US" sz="3000" cap="all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FillTx/>
                <a:sym typeface="+mn-ea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9368"/>
            <a:ext cx="10972800" cy="3937819"/>
          </a:xfrm>
          <a:blipFill>
            <a:blip r:embed="rId2"/>
          </a:blip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  <a:sym typeface="+mn-ea"/>
              </a:rPr>
              <a:t>Kelulusan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dengan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memperhitungkan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atas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keseluruhan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rangkaian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kegiatan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yang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telah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dilakukan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mahasiswa</a:t>
            </a:r>
            <a:r>
              <a:rPr lang="en-US" dirty="0">
                <a:solidFill>
                  <a:schemeClr val="bg1"/>
                </a:solidFill>
                <a:sym typeface="+mn-ea"/>
              </a:rPr>
              <a:t>;</a:t>
            </a:r>
          </a:p>
          <a:p>
            <a:r>
              <a:rPr lang="en-US" dirty="0" err="1">
                <a:solidFill>
                  <a:schemeClr val="bg1"/>
                </a:solidFill>
                <a:sym typeface="+mn-ea"/>
              </a:rPr>
              <a:t>Penilaian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dilakukan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berdasarkan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penilaian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dari</a:t>
            </a:r>
            <a:r>
              <a:rPr lang="en-US" dirty="0">
                <a:solidFill>
                  <a:schemeClr val="bg1"/>
                </a:solidFill>
                <a:sym typeface="+mn-ea"/>
              </a:rPr>
              <a:t> guru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pamong</a:t>
            </a:r>
            <a:r>
              <a:rPr lang="en-US" dirty="0">
                <a:solidFill>
                  <a:schemeClr val="bg1"/>
                </a:solidFill>
                <a:sym typeface="+mn-ea"/>
              </a:rPr>
              <a:t> dan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pihak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sekolah</a:t>
            </a:r>
            <a:r>
              <a:rPr lang="en-US" dirty="0">
                <a:solidFill>
                  <a:schemeClr val="bg1"/>
                </a:solidFill>
                <a:sym typeface="+mn-ea"/>
              </a:rPr>
              <a:t>,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serta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dosen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DPL;</a:t>
            </a:r>
          </a:p>
          <a:p>
            <a:r>
              <a:rPr lang="en-US" dirty="0">
                <a:solidFill>
                  <a:schemeClr val="bg1"/>
                </a:solidFill>
                <a:sym typeface="+mn-ea"/>
              </a:rPr>
              <a:t>DPL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dalam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melakukan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ujian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lisan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perlu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memperhatikan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penilaian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antar</a:t>
            </a: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mahasiswa</a:t>
            </a:r>
            <a:r>
              <a:rPr lang="en-US" dirty="0">
                <a:solidFill>
                  <a:schemeClr val="bg1"/>
                </a:solidFill>
                <a:sym typeface="+mn-ea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sym typeface="+mn-ea"/>
              </a:rPr>
              <a:t>Batas lulus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atau</a:t>
            </a:r>
            <a:r>
              <a:rPr lang="en-US" dirty="0">
                <a:solidFill>
                  <a:schemeClr val="bg1"/>
                </a:solidFill>
                <a:sym typeface="+mn-ea"/>
              </a:rPr>
              <a:t> passing grade minimal 76 </a:t>
            </a:r>
            <a:r>
              <a:rPr lang="en-US" dirty="0" err="1">
                <a:solidFill>
                  <a:schemeClr val="bg1"/>
                </a:solidFill>
                <a:sym typeface="+mn-ea"/>
              </a:rPr>
              <a:t>atau</a:t>
            </a:r>
            <a:r>
              <a:rPr lang="en-US" dirty="0">
                <a:solidFill>
                  <a:schemeClr val="bg1"/>
                </a:solidFill>
                <a:sym typeface="+mn-ea"/>
              </a:rPr>
              <a:t> B+.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+mn-ea"/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KOORD. PPL TGL 18-07-2019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3A155D-105D-4F5E-8A4A-3F86EE526113}"/>
              </a:ext>
            </a:extLst>
          </p:cNvPr>
          <p:cNvSpPr txBox="1">
            <a:spLocks/>
          </p:cNvSpPr>
          <p:nvPr/>
        </p:nvSpPr>
        <p:spPr>
          <a:xfrm>
            <a:off x="609600" y="5198570"/>
            <a:ext cx="10972800" cy="900123"/>
          </a:xfrm>
          <a:prstGeom prst="rect">
            <a:avLst/>
          </a:prstGeom>
          <a:solidFill>
            <a:srgbClr val="7030A0"/>
          </a:solidFill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sz="2000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*) </a:t>
            </a:r>
            <a:r>
              <a:rPr lang="en-US" sz="2000" cap="all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Contoh</a:t>
            </a:r>
            <a:r>
              <a:rPr lang="en-US" sz="2000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 Format </a:t>
            </a:r>
            <a:r>
              <a:rPr lang="en-US" sz="2000" cap="all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penilaian</a:t>
            </a:r>
            <a:r>
              <a:rPr lang="en-US" sz="2000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 </a:t>
            </a:r>
            <a:r>
              <a:rPr lang="en-US" sz="2000" cap="all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antar</a:t>
            </a:r>
            <a:r>
              <a:rPr lang="en-US" sz="2000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 </a:t>
            </a:r>
            <a:r>
              <a:rPr lang="en-US" sz="2000" cap="all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teman</a:t>
            </a:r>
            <a:r>
              <a:rPr lang="en-US" sz="2000" cap="all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 </a:t>
            </a:r>
            <a:r>
              <a:rPr lang="en-US" sz="2000" cap="all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terlampir</a:t>
            </a:r>
            <a:endParaRPr lang="en-US" sz="2000" cap="all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2159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err="1"/>
              <a:t>Komunikasi</a:t>
            </a:r>
            <a:r>
              <a:rPr lang="en-US" sz="6000" dirty="0"/>
              <a:t> pada kami PP PPL </a:t>
            </a:r>
            <a:r>
              <a:rPr lang="en-US" sz="6000" dirty="0" err="1"/>
              <a:t>dapat</a:t>
            </a:r>
            <a:r>
              <a:rPr lang="en-US" sz="6000" dirty="0"/>
              <a:t> </a:t>
            </a:r>
            <a:r>
              <a:rPr lang="en-US" sz="6000" dirty="0" err="1"/>
              <a:t>menghubungi</a:t>
            </a:r>
            <a:r>
              <a:rPr lang="en-US" sz="6000" dirty="0"/>
              <a:t>:</a:t>
            </a:r>
          </a:p>
          <a:p>
            <a:pPr marL="0" indent="0">
              <a:buNone/>
            </a:pPr>
            <a:r>
              <a:rPr lang="en-US" sz="6000" dirty="0"/>
              <a:t>0274-548204</a:t>
            </a:r>
          </a:p>
          <a:p>
            <a:pPr marL="0" indent="0">
              <a:buNone/>
            </a:pPr>
            <a:r>
              <a:rPr lang="en-US" sz="6000" dirty="0" err="1">
                <a:solidFill>
                  <a:srgbClr val="0070C0"/>
                </a:solidFill>
              </a:rPr>
              <a:t>Email:uppl@uny.ac.id</a:t>
            </a:r>
            <a:endParaRPr lang="en-US" sz="6000" dirty="0">
              <a:solidFill>
                <a:srgbClr val="0070C0"/>
              </a:solidFill>
            </a:endParaRPr>
          </a:p>
          <a:p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92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05510"/>
            <a:ext cx="10972800" cy="5220970"/>
          </a:xfrm>
          <a:blipFill>
            <a:blip r:embed="rId2"/>
          </a:blipFill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pPr marL="0" indent="0" algn="ctr">
              <a:buNone/>
            </a:pPr>
            <a:endParaRPr lang="en-US" sz="5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8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TERIMA KASIH </a:t>
            </a:r>
          </a:p>
          <a:p>
            <a:pPr marL="0" indent="0" algn="ctr">
              <a:buNone/>
            </a:pPr>
            <a:r>
              <a:rPr lang="en-US" sz="58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DAN </a:t>
            </a:r>
          </a:p>
          <a:p>
            <a:pPr marL="0" indent="0" algn="ctr">
              <a:buNone/>
            </a:pPr>
            <a:r>
              <a:rPr lang="en-US" sz="5800" b="1" dirty="0">
                <a:ln w="22225">
                  <a:solidFill>
                    <a:srgbClr val="FFFF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MOHON KERJASAMANYA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75260"/>
            <a:ext cx="11130115" cy="702945"/>
          </a:xfrm>
          <a:solidFill>
            <a:srgbClr val="FFFF00"/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gency FB" panose="020B0503020202020204" pitchFamily="34" charset="0"/>
              </a:rPr>
              <a:t>LANDASAN PLP: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3775"/>
            <a:ext cx="11130116" cy="5251450"/>
          </a:xfrm>
          <a:solidFill>
            <a:srgbClr val="002060"/>
          </a:solidFill>
          <a:ln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00B0F0"/>
                </a:solidFill>
                <a:latin typeface="Agency FB" panose="020B0503020202020204" pitchFamily="34" charset="0"/>
              </a:rPr>
              <a:t>Antara lain:</a:t>
            </a:r>
          </a:p>
          <a:p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Peraturan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Presiden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Nomor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8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Tahun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2012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tentang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Kerangka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Kualifikasi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Nasional Indonesia (KKNI).</a:t>
            </a:r>
          </a:p>
          <a:p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Peraturan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Menteri Pendidikan Nasional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Nomor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16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Tahun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2007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tentang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Standar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Kualifikasi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Akademik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Kompetensi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Guru.</a:t>
            </a:r>
            <a:endParaRPr lang="en-US" sz="28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Peraturan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Menteri Pendidikan Nasional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Nomor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27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Tahun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2008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tentang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Standar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Kualifikasi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Akademik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dan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Kompetensi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Konselor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Peraturan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Menteri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Riset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,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Teknologi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, dan Pendidikan Tinggi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Nomor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44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tahun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2015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tentang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Standar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 Nasional </a:t>
            </a:r>
            <a:r>
              <a:rPr lang="en-US" sz="2800" dirty="0" err="1">
                <a:solidFill>
                  <a:srgbClr val="FFFF00"/>
                </a:solidFill>
                <a:latin typeface="Agency FB" panose="020B0503020202020204" pitchFamily="34" charset="0"/>
              </a:rPr>
              <a:t>PendidikanTinggi</a:t>
            </a:r>
            <a:r>
              <a:rPr lang="en-US" sz="2800" dirty="0">
                <a:solidFill>
                  <a:srgbClr val="FFFF00"/>
                </a:solidFill>
                <a:latin typeface="Agency FB" panose="020B0503020202020204" pitchFamily="34" charset="0"/>
              </a:rPr>
              <a:t>.</a:t>
            </a:r>
          </a:p>
          <a:p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Peraturan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Menteri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Riset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Teknologi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, dan Pendidikan Tinggi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Nomor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55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Tahun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2017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tentang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gency FB" panose="020B0503020202020204" pitchFamily="34" charset="0"/>
              </a:rPr>
              <a:t>Standar</a:t>
            </a:r>
            <a:r>
              <a:rPr lang="en-US" sz="2800" dirty="0">
                <a:solidFill>
                  <a:schemeClr val="bg1"/>
                </a:solidFill>
                <a:latin typeface="Agency FB" panose="020B0503020202020204" pitchFamily="34" charset="0"/>
              </a:rPr>
              <a:t> Pendidikan Guru.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PENYEGARAN DPL 2019-07-22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8771EAB9-7DF7-4A37-B1CB-0EEAD04CE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719015"/>
              </p:ext>
            </p:extLst>
          </p:nvPr>
        </p:nvGraphicFramePr>
        <p:xfrm>
          <a:off x="609600" y="1206652"/>
          <a:ext cx="109728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3755">
                  <a:extLst>
                    <a:ext uri="{9D8B030D-6E8A-4147-A177-3AD203B41FA5}">
                      <a16:colId xmlns:a16="http://schemas.microsoft.com/office/drawing/2014/main" val="1877500141"/>
                    </a:ext>
                  </a:extLst>
                </a:gridCol>
                <a:gridCol w="4311445">
                  <a:extLst>
                    <a:ext uri="{9D8B030D-6E8A-4147-A177-3AD203B41FA5}">
                      <a16:colId xmlns:a16="http://schemas.microsoft.com/office/drawing/2014/main" val="405892772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162265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Agency FB" panose="020B0503020202020204" pitchFamily="34" charset="0"/>
                        </a:rPr>
                        <a:t>TAHAP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gency FB" panose="020B0503020202020204" pitchFamily="34" charset="0"/>
                        </a:rPr>
                        <a:t>TUJUAN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Agency FB" panose="020B0503020202020204" pitchFamily="34" charset="0"/>
                        </a:rPr>
                        <a:t>TEMPAT KEGIATAN</a:t>
                      </a:r>
                    </a:p>
                    <a:p>
                      <a:endParaRPr lang="en-US" sz="2800" dirty="0">
                        <a:latin typeface="Agency FB" panose="020B0503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240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trike="sngStrike" dirty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PLP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Tahapan</a:t>
                      </a:r>
                      <a:r>
                        <a:rPr lang="en-US" sz="2800" strike="sngStrike" dirty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pertama</a:t>
                      </a:r>
                      <a:r>
                        <a:rPr lang="en-US" sz="2800" strike="sngStrike" dirty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dalam</a:t>
                      </a:r>
                      <a:r>
                        <a:rPr lang="en-US" sz="2800" strike="sngStrike" dirty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Pengenalan</a:t>
                      </a:r>
                      <a:r>
                        <a:rPr lang="en-US" sz="2800" strike="sngStrike" dirty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Lapangan</a:t>
                      </a:r>
                      <a:r>
                        <a:rPr lang="en-US" sz="2800" strike="sngStrike" dirty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Persekolahan</a:t>
                      </a:r>
                      <a:endParaRPr lang="en-US" sz="2800" strike="sngStrike" dirty="0">
                        <a:solidFill>
                          <a:schemeClr val="accent2">
                            <a:lumMod val="1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Sekolah</a:t>
                      </a:r>
                      <a:r>
                        <a:rPr lang="en-US" sz="2800" strike="sngStrike" dirty="0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/</a:t>
                      </a:r>
                      <a:r>
                        <a:rPr lang="en-US" sz="2800" strike="sngStrike" dirty="0" err="1">
                          <a:solidFill>
                            <a:schemeClr val="accent2">
                              <a:lumMod val="10000"/>
                            </a:schemeClr>
                          </a:solidFill>
                          <a:latin typeface="Agency FB" panose="020B0503020202020204" pitchFamily="34" charset="0"/>
                        </a:rPr>
                        <a:t>lembaga</a:t>
                      </a:r>
                      <a:endParaRPr lang="en-US" sz="2800" strike="sngStrike" dirty="0">
                        <a:solidFill>
                          <a:schemeClr val="accent2">
                            <a:lumMod val="1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145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trike="sngStrike" dirty="0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PEMBELAJARAN MIKRO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strike="sngStrike" dirty="0" err="1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Pemantapan</a:t>
                      </a:r>
                      <a:r>
                        <a:rPr lang="en-US" sz="2800" strike="sngStrike" dirty="0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800" strike="sngStrike" dirty="0" err="1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Perangkat</a:t>
                      </a:r>
                      <a:r>
                        <a:rPr lang="en-US" sz="2800" strike="sngStrike" dirty="0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n-US" sz="2800" strike="sngStrike" dirty="0" err="1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Pembelajaran</a:t>
                      </a:r>
                      <a:r>
                        <a:rPr lang="en-US" sz="2800" strike="sngStrike" dirty="0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/program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strike="sngStrike" dirty="0" err="1">
                          <a:solidFill>
                            <a:srgbClr val="FFC000"/>
                          </a:solidFill>
                          <a:latin typeface="Agency FB" panose="020B0503020202020204" pitchFamily="34" charset="0"/>
                        </a:rPr>
                        <a:t>Kampus</a:t>
                      </a:r>
                      <a:endParaRPr lang="en-US" sz="2800" strike="sngStrike" dirty="0">
                        <a:solidFill>
                          <a:srgbClr val="FFC000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PLP 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Untuk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memantapkan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kompetensi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akademik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kependidikan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dan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bidang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studi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melalui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berbagai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bentuk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aktivitas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di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sekolah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 /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sym typeface="+mn-ea"/>
                        </a:rPr>
                        <a:t>lembaga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Sekolah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/</a:t>
                      </a:r>
                    </a:p>
                    <a:p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Agency FB" panose="020B0503020202020204" pitchFamily="34" charset="0"/>
                        </a:rPr>
                        <a:t>lembaga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805185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803744BC-979A-4FD1-A303-0F908A92CF72}"/>
              </a:ext>
            </a:extLst>
          </p:cNvPr>
          <p:cNvSpPr txBox="1">
            <a:spLocks/>
          </p:cNvSpPr>
          <p:nvPr/>
        </p:nvSpPr>
        <p:spPr>
          <a:xfrm>
            <a:off x="609600" y="380046"/>
            <a:ext cx="10972800" cy="70294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gency FB" panose="020B0503020202020204" pitchFamily="34" charset="0"/>
                <a:ea typeface="SimSun"/>
              </a:rPr>
              <a:t>TAHAPAN </a:t>
            </a:r>
            <a:r>
              <a:rPr lang="en-US" b="1" dirty="0">
                <a:solidFill>
                  <a:srgbClr val="FF0000"/>
                </a:solidFill>
                <a:latin typeface="Agency FB" panose="020B0503020202020204" pitchFamily="34" charset="0"/>
                <a:ea typeface="SimSun"/>
              </a:rPr>
              <a:t>PLP BERDASAR PEDOMAN PLP BELMAWA 2017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gency FB" panose="020B0503020202020204" pitchFamily="34" charset="0"/>
                <a:ea typeface="SimSun"/>
              </a:rPr>
              <a:t>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AC9459-1E37-4573-97E7-BBE31280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latin typeface="Agency FB" panose="020B0503020202020204" pitchFamily="34" charset="0"/>
                <a:sym typeface="+mn-ea"/>
              </a:rPr>
              <a:t>WAKTU PELAKSANAAN PENGENALAN LAPANGAN PERSEKOLAHAN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1780"/>
            <a:ext cx="10972800" cy="4760595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 anchor="ctr"/>
          <a:lstStyle/>
          <a:p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Penerjunan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05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Juli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2019 </a:t>
            </a:r>
          </a:p>
          <a:p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Pelaksanaan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08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Juli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– 31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Agustus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2019</a:t>
            </a:r>
          </a:p>
          <a:p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Penarikan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31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Agustus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2019</a:t>
            </a:r>
          </a:p>
          <a:p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Penilaian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max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dua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minggu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setelah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gency FB" panose="020B0503020202020204" pitchFamily="34" charset="0"/>
              </a:rPr>
              <a:t>penarikan</a:t>
            </a:r>
            <a:r>
              <a:rPr lang="en-US" sz="4000" b="1" dirty="0">
                <a:solidFill>
                  <a:srgbClr val="FFFF00"/>
                </a:solidFill>
                <a:latin typeface="Agency FB" panose="020B0503020202020204" pitchFamily="34" charset="0"/>
              </a:rPr>
              <a:t>!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E52C9-6003-4312-BC97-6F1028DA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PENYEGARAN DPL 2019-07-22</a:t>
            </a:r>
          </a:p>
        </p:txBody>
      </p:sp>
    </p:spTree>
    <p:extLst>
      <p:ext uri="{BB962C8B-B14F-4D97-AF65-F5344CB8AC3E}">
        <p14:creationId xmlns:p14="http://schemas.microsoft.com/office/powerpoint/2010/main" val="154597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62469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TUJUAN PLP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1884"/>
            <a:ext cx="10972800" cy="5183341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 typeface="Wingdings" panose="05000000000000000000" charset="0"/>
              <a:buNone/>
            </a:pPr>
            <a:r>
              <a:rPr lang="id-ID" sz="2400" dirty="0">
                <a:solidFill>
                  <a:schemeClr val="bg1"/>
                </a:solidFill>
                <a:latin typeface="Agency FB" panose="020B0503020202020204" pitchFamily="34" charset="0"/>
              </a:rPr>
              <a:t>Mahasiswa dapat memantapkan kompetensi akademik kependidikan dan bidang studi yang disertai dengan kemampuan berpikir kritis dan kemampuan berpikir tingkat tinggi, melalui kegiatan: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dirty="0">
                <a:solidFill>
                  <a:srgbClr val="FFFF00"/>
                </a:solidFill>
                <a:latin typeface="Agency FB" panose="020B0503020202020204" pitchFamily="34" charset="0"/>
              </a:rPr>
              <a:t>menelaah kurikulum dan perangkat pembelajaran yang digunakan guru;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dirty="0">
                <a:solidFill>
                  <a:srgbClr val="FFFF00"/>
                </a:solidFill>
                <a:latin typeface="Agency FB" panose="020B0503020202020204" pitchFamily="34" charset="0"/>
              </a:rPr>
              <a:t>menelaah strategi pembelajaran yang digunakan guru;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dirty="0">
                <a:solidFill>
                  <a:srgbClr val="FFFF00"/>
                </a:solidFill>
                <a:latin typeface="Agency FB" panose="020B0503020202020204" pitchFamily="34" charset="0"/>
              </a:rPr>
              <a:t>menelaah sistem evaluasi yang digunakan guru;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dirty="0">
                <a:solidFill>
                  <a:srgbClr val="FFFF00"/>
                </a:solidFill>
                <a:highlight>
                  <a:srgbClr val="FF00FF"/>
                </a:highlight>
                <a:latin typeface="Agency FB" panose="020B0503020202020204" pitchFamily="34" charset="0"/>
              </a:rPr>
              <a:t>membantu guru dalam mengembangkan RPP, media pembelajaran, bahan ajar, dan perangkat evaluasi;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dirty="0">
                <a:solidFill>
                  <a:srgbClr val="FFFF00"/>
                </a:solidFill>
                <a:latin typeface="Agency FB" panose="020B0503020202020204" pitchFamily="34" charset="0"/>
              </a:rPr>
              <a:t>menelaah pemanfaatan teknologi informasi dan komunikasi dalam pembelajaran;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b="1" dirty="0">
                <a:solidFill>
                  <a:srgbClr val="FFFF00"/>
                </a:solidFill>
                <a:highlight>
                  <a:srgbClr val="FF00FF"/>
                </a:highlight>
                <a:latin typeface="Agency FB" panose="020B0503020202020204" pitchFamily="34" charset="0"/>
              </a:rPr>
              <a:t>latihan mengajar dengan bimbingan guru pamong dan dosen pembimbing PLP II, dengan tujuan merasakan langsung proses pembelajaran, serta pemantapan jati diri calon pendidik;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dirty="0">
                <a:solidFill>
                  <a:srgbClr val="FFFF00"/>
                </a:solidFill>
                <a:latin typeface="Agency FB" panose="020B0503020202020204" pitchFamily="34" charset="0"/>
              </a:rPr>
              <a:t>melaksanakan tugas-tugas pendampingan peserta didik dan kegiatan ekstrakurikuler; dan</a:t>
            </a:r>
          </a:p>
          <a:p>
            <a:pPr>
              <a:buFont typeface="Wingdings" panose="05000000000000000000" charset="0"/>
              <a:buChar char=""/>
            </a:pPr>
            <a:r>
              <a:rPr lang="id-ID" sz="2400" dirty="0">
                <a:solidFill>
                  <a:srgbClr val="FFFF00"/>
                </a:solidFill>
                <a:latin typeface="Agency FB" panose="020B0503020202020204" pitchFamily="34" charset="0"/>
              </a:rPr>
              <a:t>membantu guru dalam melaksanakan tugas-tugas pekerjaan administasi guru.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6ACC63-E1C3-4313-9F4E-72572D9BD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08" y="5718621"/>
            <a:ext cx="11077392" cy="6706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RUANG LINGKUP PLP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447388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/>
              <a:t>Ruang</a:t>
            </a:r>
            <a:r>
              <a:rPr lang="en-US" dirty="0"/>
              <a:t>  </a:t>
            </a:r>
            <a:r>
              <a:rPr lang="en-US" dirty="0" err="1"/>
              <a:t>lingkup</a:t>
            </a:r>
            <a:r>
              <a:rPr lang="en-US" dirty="0"/>
              <a:t>  PLP </a:t>
            </a:r>
            <a:r>
              <a:rPr lang="en-US" dirty="0" err="1"/>
              <a:t>meliputi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semua</a:t>
            </a:r>
            <a:r>
              <a:rPr lang="en-US" dirty="0"/>
              <a:t>  </a:t>
            </a:r>
            <a:r>
              <a:rPr lang="en-US" dirty="0" err="1"/>
              <a:t>tugas</a:t>
            </a:r>
            <a:r>
              <a:rPr lang="en-US" dirty="0"/>
              <a:t>  guru,  </a:t>
            </a:r>
            <a:r>
              <a:rPr lang="en-US" dirty="0" err="1"/>
              <a:t>baik</a:t>
            </a:r>
            <a:r>
              <a:rPr lang="en-US" dirty="0"/>
              <a:t> 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administrasi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ECFB6-9CDD-4BDC-9CE5-C8E2DEFFA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08" y="3411691"/>
            <a:ext cx="11077392" cy="6706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955"/>
            <a:ext cx="10972800" cy="9017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CAPAIAN PEMBELAJARAN PLP </a:t>
            </a:r>
            <a:br>
              <a:rPr lang="en-US" b="1" dirty="0"/>
            </a:br>
            <a:r>
              <a:rPr lang="en-US" b="1" dirty="0">
                <a:latin typeface="Agency FB" panose="020B0503020202020204" pitchFamily="34" charset="0"/>
              </a:rPr>
              <a:t>(8 Juli-31 </a:t>
            </a:r>
            <a:r>
              <a:rPr lang="en-US" b="1" dirty="0" err="1">
                <a:latin typeface="Agency FB" panose="020B0503020202020204" pitchFamily="34" charset="0"/>
              </a:rPr>
              <a:t>Agustus</a:t>
            </a:r>
            <a:r>
              <a:rPr lang="en-US" b="1" dirty="0">
                <a:latin typeface="Agency FB" panose="020B0503020202020204" pitchFamily="34" charset="0"/>
              </a:rPr>
              <a:t> 2019)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9210"/>
            <a:ext cx="10972800" cy="4946015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Font typeface="Wingdings" panose="05000000000000000000" charset="0"/>
              <a:buNone/>
            </a:pPr>
            <a:r>
              <a:rPr lang="en-US" sz="2300" dirty="0" err="1">
                <a:solidFill>
                  <a:schemeClr val="bg1"/>
                </a:solidFill>
              </a:rPr>
              <a:t>Mahasiswa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dibawah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bimbingan</a:t>
            </a:r>
            <a:r>
              <a:rPr lang="en-US" sz="2300" dirty="0">
                <a:solidFill>
                  <a:schemeClr val="bg1"/>
                </a:solidFill>
              </a:rPr>
              <a:t> guru </a:t>
            </a:r>
            <a:r>
              <a:rPr lang="en-US" sz="2300" dirty="0" err="1">
                <a:solidFill>
                  <a:schemeClr val="bg1"/>
                </a:solidFill>
              </a:rPr>
              <a:t>pamong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diharapkan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memahami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tentang</a:t>
            </a:r>
            <a:r>
              <a:rPr lang="en-US" sz="2300" dirty="0">
                <a:solidFill>
                  <a:schemeClr val="bg1"/>
                </a:solidFill>
              </a:rPr>
              <a:t>: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FFC000"/>
                </a:solidFill>
              </a:rPr>
              <a:t>analisis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kurikulum</a:t>
            </a:r>
            <a:r>
              <a:rPr lang="en-US" sz="2300" dirty="0">
                <a:solidFill>
                  <a:srgbClr val="FFC000"/>
                </a:solidFill>
              </a:rPr>
              <a:t>,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FFFF00"/>
                </a:solidFill>
              </a:rPr>
              <a:t>penyusunan</a:t>
            </a:r>
            <a:r>
              <a:rPr lang="en-US" sz="2300" dirty="0">
                <a:solidFill>
                  <a:srgbClr val="FFFF00"/>
                </a:solidFill>
              </a:rPr>
              <a:t> </a:t>
            </a:r>
            <a:r>
              <a:rPr lang="en-US" sz="2300" dirty="0" err="1">
                <a:solidFill>
                  <a:srgbClr val="FFFF00"/>
                </a:solidFill>
              </a:rPr>
              <a:t>perangkat</a:t>
            </a:r>
            <a:r>
              <a:rPr lang="en-US" sz="2300" dirty="0">
                <a:solidFill>
                  <a:srgbClr val="FFFF00"/>
                </a:solidFill>
              </a:rPr>
              <a:t>  </a:t>
            </a:r>
            <a:r>
              <a:rPr lang="en-US" sz="2300" dirty="0" err="1">
                <a:solidFill>
                  <a:srgbClr val="FFFF00"/>
                </a:solidFill>
              </a:rPr>
              <a:t>pembelajaran</a:t>
            </a:r>
            <a:r>
              <a:rPr lang="en-US" sz="2300" dirty="0">
                <a:solidFill>
                  <a:srgbClr val="FFFF00"/>
                </a:solidFill>
              </a:rPr>
              <a:t>  (RPP,  media, LKS, </a:t>
            </a:r>
            <a:r>
              <a:rPr lang="en-US" sz="2300" dirty="0" err="1">
                <a:solidFill>
                  <a:srgbClr val="FFFF00"/>
                </a:solidFill>
              </a:rPr>
              <a:t>bahan</a:t>
            </a:r>
            <a:r>
              <a:rPr lang="en-US" sz="2300" dirty="0">
                <a:solidFill>
                  <a:srgbClr val="FFFF00"/>
                </a:solidFill>
              </a:rPr>
              <a:t> ajar, </a:t>
            </a:r>
            <a:r>
              <a:rPr lang="en-US" sz="2300" dirty="0" err="1">
                <a:solidFill>
                  <a:srgbClr val="FFFF00"/>
                </a:solidFill>
              </a:rPr>
              <a:t>instrumen</a:t>
            </a:r>
            <a:r>
              <a:rPr lang="en-US" sz="2300" dirty="0">
                <a:solidFill>
                  <a:srgbClr val="FFFF00"/>
                </a:solidFill>
              </a:rPr>
              <a:t> </a:t>
            </a:r>
            <a:r>
              <a:rPr lang="en-US" sz="2300" dirty="0" err="1">
                <a:solidFill>
                  <a:srgbClr val="FFFF00"/>
                </a:solidFill>
              </a:rPr>
              <a:t>penilaian</a:t>
            </a:r>
            <a:r>
              <a:rPr lang="en-US" sz="2300" dirty="0">
                <a:solidFill>
                  <a:srgbClr val="FFFF00"/>
                </a:solidFill>
              </a:rPr>
              <a:t>);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pelaksanaan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kegiatan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pembelajaran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dengan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menggunakan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ragam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strategi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pembelajaran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 dan media </a:t>
            </a:r>
            <a:r>
              <a:rPr lang="en-US" sz="2300" dirty="0" err="1">
                <a:solidFill>
                  <a:srgbClr val="00B0F0"/>
                </a:solidFill>
                <a:highlight>
                  <a:srgbClr val="0000FF"/>
                </a:highlight>
              </a:rPr>
              <a:t>pembelajaran</a:t>
            </a:r>
            <a:r>
              <a:rPr lang="en-US" sz="2300" dirty="0">
                <a:solidFill>
                  <a:srgbClr val="00B0F0"/>
                </a:solidFill>
                <a:highlight>
                  <a:srgbClr val="0000FF"/>
                </a:highlight>
              </a:rPr>
              <a:t>;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FFFF00"/>
                </a:solidFill>
              </a:rPr>
              <a:t>pengelolaan</a:t>
            </a:r>
            <a:r>
              <a:rPr lang="en-US" sz="2300" dirty="0">
                <a:solidFill>
                  <a:srgbClr val="FFFF00"/>
                </a:solidFill>
              </a:rPr>
              <a:t> </a:t>
            </a:r>
            <a:r>
              <a:rPr lang="en-US" sz="2300" dirty="0" err="1">
                <a:solidFill>
                  <a:srgbClr val="FFFF00"/>
                </a:solidFill>
              </a:rPr>
              <a:t>kelas</a:t>
            </a:r>
            <a:r>
              <a:rPr lang="en-US" sz="2300" dirty="0">
                <a:solidFill>
                  <a:srgbClr val="FFFF00"/>
                </a:solidFill>
              </a:rPr>
              <a:t>;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FFC000"/>
                </a:solidFill>
              </a:rPr>
              <a:t>pemanfaatan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teknologi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informasi</a:t>
            </a:r>
            <a:r>
              <a:rPr lang="en-US" sz="2300" dirty="0">
                <a:solidFill>
                  <a:srgbClr val="FFC000"/>
                </a:solidFill>
              </a:rPr>
              <a:t> dan </a:t>
            </a:r>
            <a:r>
              <a:rPr lang="en-US" sz="2300" dirty="0" err="1">
                <a:solidFill>
                  <a:srgbClr val="FFC000"/>
                </a:solidFill>
              </a:rPr>
              <a:t>komunikasi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dalam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pembelajaran</a:t>
            </a:r>
            <a:r>
              <a:rPr lang="en-US" sz="2300" dirty="0">
                <a:solidFill>
                  <a:srgbClr val="FFC000"/>
                </a:solidFill>
              </a:rPr>
              <a:t>;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FFFF00"/>
                </a:solidFill>
              </a:rPr>
              <a:t>pelaksanaan</a:t>
            </a:r>
            <a:r>
              <a:rPr lang="en-US" sz="2300" dirty="0">
                <a:solidFill>
                  <a:srgbClr val="FFFF00"/>
                </a:solidFill>
              </a:rPr>
              <a:t> </a:t>
            </a:r>
            <a:r>
              <a:rPr lang="en-US" sz="2300" dirty="0" err="1">
                <a:solidFill>
                  <a:srgbClr val="FFFF00"/>
                </a:solidFill>
              </a:rPr>
              <a:t>penilaian</a:t>
            </a:r>
            <a:r>
              <a:rPr lang="en-US" sz="2300" dirty="0">
                <a:solidFill>
                  <a:srgbClr val="FFFF00"/>
                </a:solidFill>
              </a:rPr>
              <a:t> dan </a:t>
            </a:r>
            <a:r>
              <a:rPr lang="en-US" sz="2300" dirty="0" err="1">
                <a:solidFill>
                  <a:srgbClr val="FFFF00"/>
                </a:solidFill>
              </a:rPr>
              <a:t>evaluasi</a:t>
            </a:r>
            <a:r>
              <a:rPr lang="en-US" sz="2300" dirty="0">
                <a:solidFill>
                  <a:srgbClr val="FFFF00"/>
                </a:solidFill>
              </a:rPr>
              <a:t> </a:t>
            </a:r>
            <a:r>
              <a:rPr lang="en-US" sz="2300" dirty="0" err="1">
                <a:solidFill>
                  <a:srgbClr val="FFFF00"/>
                </a:solidFill>
              </a:rPr>
              <a:t>pembelajaran</a:t>
            </a:r>
            <a:r>
              <a:rPr lang="en-US" sz="2300" dirty="0">
                <a:solidFill>
                  <a:srgbClr val="FFFF00"/>
                </a:solidFill>
              </a:rPr>
              <a:t>;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FFC000"/>
                </a:solidFill>
              </a:rPr>
              <a:t>pengelolaan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kegiatan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kokurikuler</a:t>
            </a:r>
            <a:r>
              <a:rPr lang="en-US" sz="2300" dirty="0">
                <a:solidFill>
                  <a:srgbClr val="FFC000"/>
                </a:solidFill>
              </a:rPr>
              <a:t> dan </a:t>
            </a:r>
            <a:r>
              <a:rPr lang="en-US" sz="2300" dirty="0" err="1">
                <a:solidFill>
                  <a:srgbClr val="FFC000"/>
                </a:solidFill>
              </a:rPr>
              <a:t>ektrakurikuler</a:t>
            </a:r>
            <a:r>
              <a:rPr lang="en-US" sz="2300" dirty="0">
                <a:solidFill>
                  <a:srgbClr val="FFC000"/>
                </a:solidFill>
              </a:rPr>
              <a:t>; dan</a:t>
            </a:r>
          </a:p>
          <a:p>
            <a:pPr>
              <a:buFont typeface="Wingdings" panose="05000000000000000000" charset="0"/>
              <a:buChar char=""/>
            </a:pPr>
            <a:r>
              <a:rPr lang="en-US" sz="2300" dirty="0" err="1">
                <a:solidFill>
                  <a:srgbClr val="FFC000"/>
                </a:solidFill>
              </a:rPr>
              <a:t>pekerjaan</a:t>
            </a:r>
            <a:r>
              <a:rPr lang="en-US" sz="2300" dirty="0">
                <a:solidFill>
                  <a:srgbClr val="FFC000"/>
                </a:solidFill>
              </a:rPr>
              <a:t> </a:t>
            </a:r>
            <a:r>
              <a:rPr lang="en-US" sz="2300" dirty="0" err="1">
                <a:solidFill>
                  <a:srgbClr val="FFC000"/>
                </a:solidFill>
              </a:rPr>
              <a:t>administrasi</a:t>
            </a:r>
            <a:r>
              <a:rPr lang="en-US" sz="2300" dirty="0">
                <a:solidFill>
                  <a:srgbClr val="FFC000"/>
                </a:solidFill>
              </a:rPr>
              <a:t> guru.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PENYEGARAN DPL 2019-07-22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C100C2-2F1B-4AEF-B8D6-88B216832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08" y="5812732"/>
            <a:ext cx="11077392" cy="6706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65BB5-06D2-4AC2-8BFF-B2552E82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3400"/>
            <a:ext cx="10972800" cy="766371"/>
          </a:xfrm>
          <a:solidFill>
            <a:srgbClr val="002060"/>
          </a:solidFill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</a:rPr>
              <a:t>KOMPONEN, SUBKOMPONEN, DAN INDIKATOR PROSES </a:t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>DAN PRODUK PLP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0010A8C-CC78-498A-B140-5B9E7988E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045374"/>
              </p:ext>
            </p:extLst>
          </p:nvPr>
        </p:nvGraphicFramePr>
        <p:xfrm>
          <a:off x="609600" y="1103482"/>
          <a:ext cx="10972800" cy="514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639">
                  <a:extLst>
                    <a:ext uri="{9D8B030D-6E8A-4147-A177-3AD203B41FA5}">
                      <a16:colId xmlns:a16="http://schemas.microsoft.com/office/drawing/2014/main" val="2494984441"/>
                    </a:ext>
                  </a:extLst>
                </a:gridCol>
                <a:gridCol w="3505124">
                  <a:extLst>
                    <a:ext uri="{9D8B030D-6E8A-4147-A177-3AD203B41FA5}">
                      <a16:colId xmlns:a16="http://schemas.microsoft.com/office/drawing/2014/main" val="2796421628"/>
                    </a:ext>
                  </a:extLst>
                </a:gridCol>
                <a:gridCol w="5688037">
                  <a:extLst>
                    <a:ext uri="{9D8B030D-6E8A-4147-A177-3AD203B41FA5}">
                      <a16:colId xmlns:a16="http://schemas.microsoft.com/office/drawing/2014/main" val="895748111"/>
                    </a:ext>
                  </a:extLst>
                </a:gridCol>
              </a:tblGrid>
              <a:tr h="4322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</a:rPr>
                        <a:t>KOMPONEN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</a:rPr>
                        <a:t>SUBKOMPONEN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</a:rPr>
                        <a:t>INDIKATOR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57018"/>
                  </a:ext>
                </a:extLst>
              </a:tr>
              <a:tr h="1469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a. Proses PLP 	</a:t>
                      </a:r>
                    </a:p>
                    <a:p>
                      <a:endParaRPr lang="en-US" sz="2400" dirty="0">
                        <a:solidFill>
                          <a:srgbClr val="FFFF00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Kompetensi guru profesional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pedagogis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kepribadian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65475"/>
                  </a:ext>
                </a:extLst>
              </a:tr>
              <a:tr h="1941343">
                <a:tc>
                  <a:txBody>
                    <a:bodyPr/>
                    <a:lstStyle/>
                    <a:p>
                      <a:endParaRPr lang="en-US" sz="24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persekolahan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Keikutsertaan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kultur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sekolah</a:t>
                      </a:r>
                      <a:endParaRPr lang="en-US" sz="2400" b="0" i="0" u="none" strike="noStrike" kern="1200" baseline="0" dirty="0">
                        <a:solidFill>
                          <a:schemeClr val="dk1"/>
                        </a:solidFill>
                        <a:latin typeface="Agency FB" panose="020B050302020202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membina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ko dan/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ekstrakurikuler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mengerjakan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tugas-tugas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2400" b="0" i="0" u="none" strike="noStrike" kern="1200" baseline="0" dirty="0">
                          <a:solidFill>
                            <a:schemeClr val="dk1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guru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831903"/>
                  </a:ext>
                </a:extLst>
              </a:tr>
              <a:tr h="11239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b.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PLP	</a:t>
                      </a:r>
                    </a:p>
                    <a:p>
                      <a:endParaRPr lang="en-US" sz="2400" dirty="0">
                        <a:solidFill>
                          <a:srgbClr val="FFFF00"/>
                        </a:solidFill>
                        <a:latin typeface="Agency FB" panose="020B0503020202020204" pitchFamily="34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PLP 	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Kelengkapan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komponen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PLP 	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err="1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laporan</a:t>
                      </a:r>
                      <a:r>
                        <a:rPr lang="en-US" sz="2400" b="0" i="0" u="none" strike="noStrike" kern="1200" baseline="0" dirty="0">
                          <a:solidFill>
                            <a:srgbClr val="FFFF00"/>
                          </a:solidFill>
                          <a:latin typeface="Agency FB" panose="020B0503020202020204" pitchFamily="34" charset="0"/>
                          <a:ea typeface="+mn-ea"/>
                          <a:cs typeface="+mn-cs"/>
                        </a:rPr>
                        <a:t> PLP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89689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F725A-E66A-4999-A078-1EC6C6D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imSun"/>
                <a:cs typeface="+mn-cs"/>
              </a:rPr>
              <a:t>KOORD. PPL TGL 18-07-2019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imSun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419201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Business Cooper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1487</Words>
  <Application>Microsoft Office PowerPoint</Application>
  <PresentationFormat>Widescreen</PresentationFormat>
  <Paragraphs>296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Agency FB</vt:lpstr>
      <vt:lpstr>Arial</vt:lpstr>
      <vt:lpstr>Calibri</vt:lpstr>
      <vt:lpstr>Wingdings</vt:lpstr>
      <vt:lpstr>1_Blue Waves</vt:lpstr>
      <vt:lpstr>2_Blue Waves</vt:lpstr>
      <vt:lpstr>Art_mountaineering</vt:lpstr>
      <vt:lpstr>1_Business Cooperate</vt:lpstr>
      <vt:lpstr>MATRIKS, DAN SISTEMATIKA LAPORAN PENGENALAN LAPANGAN PERSEKOLAHAN</vt:lpstr>
      <vt:lpstr>Peristilahan</vt:lpstr>
      <vt:lpstr>LANDASAN PLP:</vt:lpstr>
      <vt:lpstr>PowerPoint Presentation</vt:lpstr>
      <vt:lpstr>WAKTU PELAKSANAAN PENGENALAN LAPANGAN PERSEKOLAHAN</vt:lpstr>
      <vt:lpstr>TUJUAN PLP </vt:lpstr>
      <vt:lpstr>RUANG LINGKUP PLP </vt:lpstr>
      <vt:lpstr>CAPAIAN PEMBELAJARAN PLP  (8 Juli-31 Agustus 2019)</vt:lpstr>
      <vt:lpstr>KOMPONEN, SUBKOMPONEN, DAN INDIKATOR PROSES  DAN PRODUK PLP </vt:lpstr>
      <vt:lpstr>RAMBU-RAMBU PELAKSANAAN PLP (1)</vt:lpstr>
      <vt:lpstr>RAMBU-RAMBU PELAKSANAAN PLP (2)</vt:lpstr>
      <vt:lpstr>MATRIKS PLP</vt:lpstr>
      <vt:lpstr>MATRIKS</vt:lpstr>
      <vt:lpstr>CONTOH ISI MATRIKS</vt:lpstr>
      <vt:lpstr>CONTOH FORMAT MATRIKS</vt:lpstr>
      <vt:lpstr>KETERCUKUPAN WAKTU DALAM MATRIK</vt:lpstr>
      <vt:lpstr>PowerPoint Presentation</vt:lpstr>
      <vt:lpstr>DUA LAPORAN PLP </vt:lpstr>
      <vt:lpstr>FORMAT DAN SISTEMATIKA LAPORAN PLP </vt:lpstr>
      <vt:lpstr>SISTEMATIKA LAPORAN PLP (1)</vt:lpstr>
      <vt:lpstr>SISTEMATIKA LAPORAN PLP (2)</vt:lpstr>
      <vt:lpstr>WARNA SAMPUL LAPORAN PLP</vt:lpstr>
      <vt:lpstr>PowerPoint Presentation</vt:lpstr>
      <vt:lpstr>KISI-KISI PENILAIAN PROSES DAN PRODUK PLP</vt:lpstr>
      <vt:lpstr>Bobot penilaian PLP </vt:lpstr>
      <vt:lpstr>Kriteria kelulusan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BAHAN KOORDINASI DENGAN KEPALA SEKOLAH/LEMBAGA</dc:title>
  <dc:creator>HERMAN</dc:creator>
  <cp:lastModifiedBy>Hermanto Dr.</cp:lastModifiedBy>
  <cp:revision>224</cp:revision>
  <dcterms:created xsi:type="dcterms:W3CDTF">2018-02-20T09:08:00Z</dcterms:created>
  <dcterms:modified xsi:type="dcterms:W3CDTF">2019-07-22T03:24:22Z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